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8" r:id="rId5"/>
  </p:sldMasterIdLst>
  <p:notesMasterIdLst>
    <p:notesMasterId r:id="rId43"/>
  </p:notesMasterIdLst>
  <p:handoutMasterIdLst>
    <p:handoutMasterId r:id="rId44"/>
  </p:handoutMasterIdLst>
  <p:sldIdLst>
    <p:sldId id="351" r:id="rId6"/>
    <p:sldId id="382" r:id="rId7"/>
    <p:sldId id="530" r:id="rId8"/>
    <p:sldId id="514" r:id="rId9"/>
    <p:sldId id="515" r:id="rId10"/>
    <p:sldId id="472" r:id="rId11"/>
    <p:sldId id="522" r:id="rId12"/>
    <p:sldId id="512" r:id="rId13"/>
    <p:sldId id="456" r:id="rId14"/>
    <p:sldId id="513" r:id="rId15"/>
    <p:sldId id="517" r:id="rId16"/>
    <p:sldId id="518" r:id="rId17"/>
    <p:sldId id="454" r:id="rId18"/>
    <p:sldId id="455" r:id="rId19"/>
    <p:sldId id="516" r:id="rId20"/>
    <p:sldId id="519" r:id="rId21"/>
    <p:sldId id="520" r:id="rId22"/>
    <p:sldId id="490" r:id="rId23"/>
    <p:sldId id="501" r:id="rId24"/>
    <p:sldId id="502" r:id="rId25"/>
    <p:sldId id="503" r:id="rId26"/>
    <p:sldId id="504" r:id="rId27"/>
    <p:sldId id="505" r:id="rId28"/>
    <p:sldId id="506" r:id="rId29"/>
    <p:sldId id="507" r:id="rId30"/>
    <p:sldId id="523" r:id="rId31"/>
    <p:sldId id="420" r:id="rId32"/>
    <p:sldId id="418" r:id="rId33"/>
    <p:sldId id="510" r:id="rId34"/>
    <p:sldId id="446" r:id="rId35"/>
    <p:sldId id="452" r:id="rId36"/>
    <p:sldId id="410" r:id="rId37"/>
    <p:sldId id="527" r:id="rId38"/>
    <p:sldId id="526" r:id="rId39"/>
    <p:sldId id="525" r:id="rId40"/>
    <p:sldId id="529" r:id="rId41"/>
    <p:sldId id="427" r:id="rId4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29A"/>
    <a:srgbClr val="DFF3F5"/>
    <a:srgbClr val="F0F9FA"/>
    <a:srgbClr val="E8F4F8"/>
    <a:srgbClr val="1F3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1135" autoAdjust="0"/>
  </p:normalViewPr>
  <p:slideViewPr>
    <p:cSldViewPr>
      <p:cViewPr varScale="1">
        <p:scale>
          <a:sx n="115" d="100"/>
          <a:sy n="115" d="100"/>
        </p:scale>
        <p:origin x="136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7" d="100"/>
          <a:sy n="67" d="100"/>
        </p:scale>
        <p:origin x="-2832" y="-11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r>
              <a:rPr lang="en-US" dirty="0"/>
              <a:t>Texas Secretary of State Elections Division</a:t>
            </a:r>
          </a:p>
        </p:txBody>
      </p:sp>
      <p:sp>
        <p:nvSpPr>
          <p:cNvPr id="3" name="Date Placeholder 2"/>
          <p:cNvSpPr>
            <a:spLocks noGrp="1"/>
          </p:cNvSpPr>
          <p:nvPr>
            <p:ph type="dt" sz="quarter" idx="1"/>
          </p:nvPr>
        </p:nvSpPr>
        <p:spPr>
          <a:xfrm>
            <a:off x="3936768" y="0"/>
            <a:ext cx="3011699" cy="461804"/>
          </a:xfrm>
          <a:prstGeom prst="rect">
            <a:avLst/>
          </a:prstGeom>
        </p:spPr>
        <p:txBody>
          <a:bodyPr vert="horz" lIns="91440" tIns="45720" rIns="91440" bIns="45720" rtlCol="0"/>
          <a:lstStyle>
            <a:lvl1pPr algn="r">
              <a:defRPr sz="1200"/>
            </a:lvl1pPr>
          </a:lstStyle>
          <a:p>
            <a:fld id="{FF2CAD0D-B38F-4536-9E11-934353A408E9}" type="datetimeFigureOut">
              <a:rPr lang="en-US" smtClean="0"/>
              <a:t>1/8/2020</a:t>
            </a:fld>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1440" tIns="45720" rIns="91440" bIns="45720" rtlCol="0" anchor="b"/>
          <a:lstStyle>
            <a:lvl1pPr algn="l">
              <a:defRPr sz="1200"/>
            </a:lvl1pPr>
          </a:lstStyle>
          <a:p>
            <a:r>
              <a:rPr lang="en-US" dirty="0"/>
              <a:t>Texas Secretary of State Elections Division</a:t>
            </a:r>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1440" tIns="45720" rIns="91440" bIns="45720" rtlCol="0" anchor="b"/>
          <a:lstStyle>
            <a:lvl1pPr algn="r">
              <a:defRPr sz="1200"/>
            </a:lvl1pPr>
          </a:lstStyle>
          <a:p>
            <a:fld id="{3DCE7F3A-4117-4E20-B1FB-87A97EA08215}" type="slidenum">
              <a:rPr lang="en-US" smtClean="0"/>
              <a:t>‹#›</a:t>
            </a:fld>
            <a:endParaRPr lang="en-US" dirty="0"/>
          </a:p>
        </p:txBody>
      </p:sp>
    </p:spTree>
    <p:extLst>
      <p:ext uri="{BB962C8B-B14F-4D97-AF65-F5344CB8AC3E}">
        <p14:creationId xmlns:p14="http://schemas.microsoft.com/office/powerpoint/2010/main" val="422972116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r>
              <a:rPr lang="en-US" dirty="0"/>
              <a:t>Texas Secretary of State Elections Division</a:t>
            </a:r>
          </a:p>
        </p:txBody>
      </p:sp>
      <p:sp>
        <p:nvSpPr>
          <p:cNvPr id="3" name="Date Placeholder 2"/>
          <p:cNvSpPr>
            <a:spLocks noGrp="1"/>
          </p:cNvSpPr>
          <p:nvPr>
            <p:ph type="dt" idx="1"/>
          </p:nvPr>
        </p:nvSpPr>
        <p:spPr>
          <a:xfrm>
            <a:off x="3936768" y="0"/>
            <a:ext cx="3011699" cy="461804"/>
          </a:xfrm>
          <a:prstGeom prst="rect">
            <a:avLst/>
          </a:prstGeom>
        </p:spPr>
        <p:txBody>
          <a:bodyPr vert="horz" lIns="91440" tIns="45720" rIns="91440" bIns="45720" rtlCol="0"/>
          <a:lstStyle>
            <a:lvl1pPr algn="r">
              <a:defRPr sz="1200"/>
            </a:lvl1pPr>
          </a:lstStyle>
          <a:p>
            <a:fld id="{AE4AA13C-34D0-4714-A1CC-FDF4012F67EF}" type="datetimeFigureOut">
              <a:rPr lang="en-US" smtClean="0"/>
              <a:t>1/8/2020</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1440" tIns="45720" rIns="91440" bIns="45720" rtlCol="0" anchor="b"/>
          <a:lstStyle>
            <a:lvl1pPr algn="l">
              <a:defRPr sz="1200"/>
            </a:lvl1pPr>
          </a:lstStyle>
          <a:p>
            <a:r>
              <a:rPr lang="en-US" dirty="0"/>
              <a:t>Texas Secretary of State Elections Division</a:t>
            </a:r>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1440" tIns="45720" rIns="91440" bIns="45720" rtlCol="0" anchor="b"/>
          <a:lstStyle>
            <a:lvl1pPr algn="r">
              <a:defRPr sz="1200"/>
            </a:lvl1pPr>
          </a:lstStyle>
          <a:p>
            <a:fld id="{416844FE-F781-4DB3-B5D4-FD209EFE19F3}" type="slidenum">
              <a:rPr lang="en-US" smtClean="0"/>
              <a:t>‹#›</a:t>
            </a:fld>
            <a:endParaRPr lang="en-US" dirty="0"/>
          </a:p>
        </p:txBody>
      </p:sp>
    </p:spTree>
    <p:extLst>
      <p:ext uri="{BB962C8B-B14F-4D97-AF65-F5344CB8AC3E}">
        <p14:creationId xmlns:p14="http://schemas.microsoft.com/office/powerpoint/2010/main" val="102312104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Texas Secretary of State Elections Division</a:t>
            </a:r>
            <a:endParaRPr lang="en-US" dirty="0"/>
          </a:p>
        </p:txBody>
      </p:sp>
      <p:sp>
        <p:nvSpPr>
          <p:cNvPr id="5" name="Date Placeholder 4"/>
          <p:cNvSpPr>
            <a:spLocks noGrp="1"/>
          </p:cNvSpPr>
          <p:nvPr>
            <p:ph type="dt" idx="11"/>
          </p:nvPr>
        </p:nvSpPr>
        <p:spPr/>
        <p:txBody>
          <a:bodyPr/>
          <a:lstStyle/>
          <a:p>
            <a:fld id="{58F1A54A-DC24-44F3-BC6B-CFF31AB1B635}" type="datetime1">
              <a:rPr lang="en-US" smtClean="0"/>
              <a:t>1/8/2020</a:t>
            </a:fld>
            <a:endParaRPr lang="en-US" dirty="0"/>
          </a:p>
        </p:txBody>
      </p:sp>
      <p:sp>
        <p:nvSpPr>
          <p:cNvPr id="6" name="Footer Placeholder 5"/>
          <p:cNvSpPr>
            <a:spLocks noGrp="1"/>
          </p:cNvSpPr>
          <p:nvPr>
            <p:ph type="ftr" sz="quarter" idx="12"/>
          </p:nvPr>
        </p:nvSpPr>
        <p:spPr/>
        <p:txBody>
          <a:bodyPr/>
          <a:lstStyle/>
          <a:p>
            <a:r>
              <a:rPr lang="en-US"/>
              <a:t>Texas Secretary of State Elections Division</a:t>
            </a:r>
            <a:endParaRPr lang="en-US" dirty="0"/>
          </a:p>
        </p:txBody>
      </p:sp>
      <p:sp>
        <p:nvSpPr>
          <p:cNvPr id="7" name="Slide Number Placeholder 6"/>
          <p:cNvSpPr>
            <a:spLocks noGrp="1"/>
          </p:cNvSpPr>
          <p:nvPr>
            <p:ph type="sldNum" sz="quarter" idx="13"/>
          </p:nvPr>
        </p:nvSpPr>
        <p:spPr/>
        <p:txBody>
          <a:bodyPr/>
          <a:lstStyle/>
          <a:p>
            <a:fld id="{416844FE-F781-4DB3-B5D4-FD209EFE19F3}" type="slidenum">
              <a:rPr lang="en-US" smtClean="0"/>
              <a:t>1</a:t>
            </a:fld>
            <a:endParaRPr lang="en-US" dirty="0"/>
          </a:p>
        </p:txBody>
      </p:sp>
    </p:spTree>
    <p:extLst>
      <p:ext uri="{BB962C8B-B14F-4D97-AF65-F5344CB8AC3E}">
        <p14:creationId xmlns:p14="http://schemas.microsoft.com/office/powerpoint/2010/main" val="3239615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solidFill>
                <a:effectLst/>
                <a:uLnTx/>
                <a:uFillTx/>
                <a:latin typeface="Calibri"/>
                <a:ea typeface="+mn-ea"/>
                <a:cs typeface="+mn-cs"/>
              </a:rPr>
              <a:t>Texas Secretary of State Elections Division</a:t>
            </a: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D70A6-F5E6-4C08-954C-9C8120D7E740}"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1/8/2020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solidFill>
                <a:effectLst/>
                <a:uLnTx/>
                <a:uFillTx/>
                <a:latin typeface="Calibri"/>
                <a:ea typeface="+mn-ea"/>
                <a:cs typeface="+mn-cs"/>
              </a:rPr>
              <a:t>Texas Secretary of State Elections Division</a:t>
            </a: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164748-C8E4-44E0-BA19-E167FE0C9F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2680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March  we will be adding precinct. </a:t>
            </a:r>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Texas Secretary of State Elections Division</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D70A6-F5E6-4C08-954C-9C8120D7E740}"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1/8/2020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Texas Secretary of State Elections Division</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164748-C8E4-44E0-BA19-E167FE0C9F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1593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 for November</a:t>
            </a:r>
            <a:r>
              <a:rPr lang="en-US" baseline="0" dirty="0"/>
              <a:t> you will be sharing polling locations with the county.</a:t>
            </a:r>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Texas Secretary of State Elections Division</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D70A6-F5E6-4C08-954C-9C8120D7E740}"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1/8/2020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Texas Secretary of State Elections Division</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164748-C8E4-44E0-BA19-E167FE0C9F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767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780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7338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A1A626-83EC-40A2-899D-746C10BBB9A3}"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dirty="0"/>
              <a:t>Texas Secretary of State</a:t>
            </a:r>
          </a:p>
        </p:txBody>
      </p:sp>
      <p:sp>
        <p:nvSpPr>
          <p:cNvPr id="6" name="Slide Number Placeholder 5"/>
          <p:cNvSpPr>
            <a:spLocks noGrp="1"/>
          </p:cNvSpPr>
          <p:nvPr>
            <p:ph type="sldNum" sz="quarter" idx="12"/>
          </p:nvPr>
        </p:nvSpPr>
        <p:spPr>
          <a:xfrm>
            <a:off x="6553200" y="6356350"/>
            <a:ext cx="1219200" cy="365125"/>
          </a:xfrm>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385789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780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7338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8653A1-CE1A-4A83-A92B-DA195930224D}" type="datetime1">
              <a:rPr lang="en-US" smtClean="0"/>
              <a:t>1/8/2020</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6" name="Slide Number Placeholder 5"/>
          <p:cNvSpPr>
            <a:spLocks noGrp="1"/>
          </p:cNvSpPr>
          <p:nvPr>
            <p:ph type="sldNum" sz="quarter" idx="12"/>
          </p:nvPr>
        </p:nvSpPr>
        <p:spPr>
          <a:xfrm>
            <a:off x="6553200" y="6356350"/>
            <a:ext cx="1219200" cy="365125"/>
          </a:xfrm>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3849279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57400"/>
            <a:ext cx="82296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488981-48A1-403A-85DA-53EEEC33685E}" type="datetime1">
              <a:rPr lang="en-US" smtClean="0"/>
              <a:t>1/8/2020</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6" name="Slide Number Placeholder 5"/>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10717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6718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667000"/>
            <a:ext cx="7772400" cy="1500187"/>
          </a:xfrm>
        </p:spPr>
        <p:txBody>
          <a:bodyPr anchor="b"/>
          <a:lstStyle>
            <a:lvl1pPr marL="0" indent="0">
              <a:buNone/>
              <a:defRPr sz="2000">
                <a:solidFill>
                  <a:schemeClr val="tx2">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8B8655-DE3C-45F9-9A95-6FD28921D830}" type="datetime1">
              <a:rPr lang="en-US" smtClean="0"/>
              <a:t>1/8/2020</a:t>
            </a:fld>
            <a:endParaRPr lang="en-US"/>
          </a:p>
        </p:txBody>
      </p:sp>
      <p:sp>
        <p:nvSpPr>
          <p:cNvPr id="5" name="Footer Placeholder 4"/>
          <p:cNvSpPr>
            <a:spLocks noGrp="1"/>
          </p:cNvSpPr>
          <p:nvPr>
            <p:ph type="ftr" sz="quarter" idx="11"/>
          </p:nvPr>
        </p:nvSpPr>
        <p:spPr/>
        <p:txBody>
          <a:bodyPr/>
          <a:lstStyle/>
          <a:p>
            <a:r>
              <a:rPr lang="en-US"/>
              <a:t>Texas Secretary of State Elections Division</a:t>
            </a:r>
          </a:p>
        </p:txBody>
      </p:sp>
      <p:sp>
        <p:nvSpPr>
          <p:cNvPr id="6" name="Slide Number Placeholder 5"/>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3419105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21336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1336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7E9D0A-1065-4CB4-9522-115F2BC29926}" type="datetime1">
              <a:rPr lang="en-US" smtClean="0"/>
              <a:t>1/8/2020</a:t>
            </a:fld>
            <a:endParaRPr lang="en-US"/>
          </a:p>
        </p:txBody>
      </p:sp>
      <p:sp>
        <p:nvSpPr>
          <p:cNvPr id="6" name="Footer Placeholder 5"/>
          <p:cNvSpPr>
            <a:spLocks noGrp="1"/>
          </p:cNvSpPr>
          <p:nvPr>
            <p:ph type="ftr" sz="quarter" idx="11"/>
          </p:nvPr>
        </p:nvSpPr>
        <p:spPr/>
        <p:txBody>
          <a:bodyPr/>
          <a:lstStyle/>
          <a:p>
            <a:r>
              <a:rPr lang="en-US"/>
              <a:t>Texas Secretary of State Elections Division</a:t>
            </a:r>
          </a:p>
        </p:txBody>
      </p:sp>
      <p:sp>
        <p:nvSpPr>
          <p:cNvPr id="7" name="Slide Number Placeholder 6"/>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776930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828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590799"/>
            <a:ext cx="4040188"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828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590799"/>
            <a:ext cx="4041775"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0581D1-4E47-44FF-82B0-1664F678EEAF}" type="datetime1">
              <a:rPr lang="en-US" smtClean="0"/>
              <a:t>1/8/2020</a:t>
            </a:fld>
            <a:endParaRPr lang="en-US"/>
          </a:p>
        </p:txBody>
      </p:sp>
      <p:sp>
        <p:nvSpPr>
          <p:cNvPr id="8" name="Footer Placeholder 7"/>
          <p:cNvSpPr>
            <a:spLocks noGrp="1"/>
          </p:cNvSpPr>
          <p:nvPr>
            <p:ph type="ftr" sz="quarter" idx="11"/>
          </p:nvPr>
        </p:nvSpPr>
        <p:spPr/>
        <p:txBody>
          <a:bodyPr/>
          <a:lstStyle/>
          <a:p>
            <a:r>
              <a:rPr lang="en-US"/>
              <a:t>Texas Secretary of State Elections Division</a:t>
            </a:r>
          </a:p>
        </p:txBody>
      </p:sp>
      <p:sp>
        <p:nvSpPr>
          <p:cNvPr id="9" name="Slide Number Placeholder 8"/>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3169273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C61F34-5138-4C91-A6CA-0897324839C2}" type="datetime1">
              <a:rPr lang="en-US" smtClean="0"/>
              <a:t>1/8/2020</a:t>
            </a:fld>
            <a:endParaRPr lang="en-US"/>
          </a:p>
        </p:txBody>
      </p:sp>
      <p:sp>
        <p:nvSpPr>
          <p:cNvPr id="4" name="Footer Placeholder 3"/>
          <p:cNvSpPr>
            <a:spLocks noGrp="1"/>
          </p:cNvSpPr>
          <p:nvPr>
            <p:ph type="ftr" sz="quarter" idx="11"/>
          </p:nvPr>
        </p:nvSpPr>
        <p:spPr/>
        <p:txBody>
          <a:bodyPr/>
          <a:lstStyle/>
          <a:p>
            <a:r>
              <a:rPr lang="en-US"/>
              <a:t>Texas Secretary of State Elections Division</a:t>
            </a:r>
          </a:p>
        </p:txBody>
      </p:sp>
      <p:sp>
        <p:nvSpPr>
          <p:cNvPr id="5" name="Slide Number Placeholder 4"/>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1846821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F6F5A-1BF1-4DEC-816D-81293A2E718A}" type="datetime1">
              <a:rPr lang="en-US" smtClean="0"/>
              <a:t>1/8/2020</a:t>
            </a:fld>
            <a:endParaRPr lang="en-US"/>
          </a:p>
        </p:txBody>
      </p:sp>
      <p:sp>
        <p:nvSpPr>
          <p:cNvPr id="3" name="Footer Placeholder 2"/>
          <p:cNvSpPr>
            <a:spLocks noGrp="1"/>
          </p:cNvSpPr>
          <p:nvPr>
            <p:ph type="ftr" sz="quarter" idx="11"/>
          </p:nvPr>
        </p:nvSpPr>
        <p:spPr/>
        <p:txBody>
          <a:bodyPr/>
          <a:lstStyle/>
          <a:p>
            <a:r>
              <a:rPr lang="en-US"/>
              <a:t>Texas Secretary of State Elections Division</a:t>
            </a:r>
          </a:p>
        </p:txBody>
      </p:sp>
      <p:sp>
        <p:nvSpPr>
          <p:cNvPr id="4" name="Slide Number Placeholder 3"/>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716088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162051"/>
            <a:ext cx="5111750" cy="3886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38125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5E8F75-31D0-4EFC-8BDA-E5EED4BDC09A}" type="datetime1">
              <a:rPr lang="en-US" smtClean="0"/>
              <a:t>1/8/2020</a:t>
            </a:fld>
            <a:endParaRPr lang="en-US"/>
          </a:p>
        </p:txBody>
      </p:sp>
      <p:sp>
        <p:nvSpPr>
          <p:cNvPr id="6" name="Footer Placeholder 5"/>
          <p:cNvSpPr>
            <a:spLocks noGrp="1"/>
          </p:cNvSpPr>
          <p:nvPr>
            <p:ph type="ftr" sz="quarter" idx="11"/>
          </p:nvPr>
        </p:nvSpPr>
        <p:spPr/>
        <p:txBody>
          <a:bodyPr/>
          <a:lstStyle/>
          <a:p>
            <a:r>
              <a:rPr lang="en-US"/>
              <a:t>Texas Secretary of State Elections Division</a:t>
            </a:r>
          </a:p>
        </p:txBody>
      </p:sp>
      <p:sp>
        <p:nvSpPr>
          <p:cNvPr id="7" name="Slide Number Placeholder 6"/>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1656848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720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990599"/>
            <a:ext cx="5486400" cy="350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1387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662E3-1B92-460C-B35E-752EDB29FEF5}" type="datetime1">
              <a:rPr lang="en-US" smtClean="0"/>
              <a:t>1/8/2020</a:t>
            </a:fld>
            <a:endParaRPr lang="en-US"/>
          </a:p>
        </p:txBody>
      </p:sp>
      <p:sp>
        <p:nvSpPr>
          <p:cNvPr id="6" name="Footer Placeholder 5"/>
          <p:cNvSpPr>
            <a:spLocks noGrp="1"/>
          </p:cNvSpPr>
          <p:nvPr>
            <p:ph type="ftr" sz="quarter" idx="11"/>
          </p:nvPr>
        </p:nvSpPr>
        <p:spPr/>
        <p:txBody>
          <a:bodyPr/>
          <a:lstStyle/>
          <a:p>
            <a:r>
              <a:rPr lang="en-US"/>
              <a:t>Texas Secretary of State Elections Division</a:t>
            </a:r>
          </a:p>
        </p:txBody>
      </p:sp>
      <p:sp>
        <p:nvSpPr>
          <p:cNvPr id="7" name="Slide Number Placeholder 6"/>
          <p:cNvSpPr>
            <a:spLocks noGrp="1"/>
          </p:cNvSpPr>
          <p:nvPr>
            <p:ph type="sldNum" sz="quarter" idx="12"/>
          </p:nvPr>
        </p:nvSpPr>
        <p:spPr/>
        <p:txBody>
          <a:bodyPr/>
          <a:lstStyle/>
          <a:p>
            <a:fld id="{3D2D4697-2CFD-4B51-A66C-0AB196D7CC78}" type="slidenum">
              <a:rPr lang="en-US" smtClean="0"/>
              <a:pPr/>
              <a:t>‹#›</a:t>
            </a:fld>
            <a:endParaRPr lang="en-US"/>
          </a:p>
        </p:txBody>
      </p:sp>
    </p:spTree>
    <p:extLst>
      <p:ext uri="{BB962C8B-B14F-4D97-AF65-F5344CB8AC3E}">
        <p14:creationId xmlns:p14="http://schemas.microsoft.com/office/powerpoint/2010/main" val="20240565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dirty="0" smtClean="0"/>
            </a:lvl1pPr>
          </a:lstStyle>
          <a:p>
            <a:pPr>
              <a:defRPr/>
            </a:pPr>
            <a:r>
              <a:rPr lang="en-US"/>
              <a:t>Texas Secretary of State Elections Division</a:t>
            </a:r>
          </a:p>
        </p:txBody>
      </p:sp>
      <p:sp>
        <p:nvSpPr>
          <p:cNvPr id="6" name="Slide Number Placeholder 5"/>
          <p:cNvSpPr>
            <a:spLocks noGrp="1"/>
          </p:cNvSpPr>
          <p:nvPr>
            <p:ph type="sldNum" sz="quarter" idx="12"/>
          </p:nvPr>
        </p:nvSpPr>
        <p:spPr>
          <a:xfrm>
            <a:off x="6553200" y="6356350"/>
            <a:ext cx="1219200" cy="365125"/>
          </a:xfrm>
        </p:spPr>
        <p:txBody>
          <a:bodyPr/>
          <a:lstStyle>
            <a:lvl1pPr>
              <a:defRPr/>
            </a:lvl1pPr>
          </a:lstStyle>
          <a:p>
            <a:pPr>
              <a:defRPr/>
            </a:pPr>
            <a:fld id="{2B3CADDF-CA0C-4B29-A4D3-683AAA89E50B}" type="slidenum">
              <a:rPr lang="en-US"/>
              <a:pPr>
                <a:defRPr/>
              </a:pPr>
              <a:t>‹#›</a:t>
            </a:fld>
            <a:endParaRPr lang="en-US"/>
          </a:p>
        </p:txBody>
      </p:sp>
      <p:sp>
        <p:nvSpPr>
          <p:cNvPr id="8" name="Date Placeholder 3"/>
          <p:cNvSpPr>
            <a:spLocks noGrp="1"/>
          </p:cNvSpPr>
          <p:nvPr>
            <p:ph type="dt" sz="half" idx="10"/>
          </p:nvPr>
        </p:nvSpPr>
        <p:spPr>
          <a:xfrm>
            <a:off x="457200" y="6356350"/>
            <a:ext cx="2133600" cy="365125"/>
          </a:xfrm>
        </p:spPr>
        <p:txBody>
          <a:bodyPr/>
          <a:lstStyle>
            <a:lvl1pPr>
              <a:defRPr/>
            </a:lvl1pPr>
          </a:lstStyle>
          <a:p>
            <a:pPr>
              <a:defRPr/>
            </a:pPr>
            <a:fld id="{8671C285-3B0A-4734-B031-2AB5C5CB0010}" type="datetime1">
              <a:rPr lang="en-US" smtClean="0"/>
              <a:t>1/8/2020</a:t>
            </a:fld>
            <a:endParaRPr lang="en-US"/>
          </a:p>
        </p:txBody>
      </p:sp>
    </p:spTree>
    <p:extLst>
      <p:ext uri="{BB962C8B-B14F-4D97-AF65-F5344CB8AC3E}">
        <p14:creationId xmlns:p14="http://schemas.microsoft.com/office/powerpoint/2010/main" val="400704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057400"/>
            <a:ext cx="82296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dirty="0"/>
              <a:t>Texas Secretary of State</a:t>
            </a:r>
          </a:p>
        </p:txBody>
      </p:sp>
      <p:sp>
        <p:nvSpPr>
          <p:cNvPr id="6" name="Slide Number Placeholder 5"/>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48914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6718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667000"/>
            <a:ext cx="7772400" cy="1500187"/>
          </a:xfrm>
        </p:spPr>
        <p:txBody>
          <a:bodyPr anchor="b"/>
          <a:lstStyle>
            <a:lvl1pPr marL="0" indent="0">
              <a:buNone/>
              <a:defRPr sz="2000">
                <a:solidFill>
                  <a:schemeClr val="tx2">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33DE8-86C1-4F4F-837C-4C9702AB614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dirty="0"/>
              <a:t>Texas Secretary of State</a:t>
            </a:r>
          </a:p>
        </p:txBody>
      </p:sp>
      <p:sp>
        <p:nvSpPr>
          <p:cNvPr id="6" name="Slide Number Placeholder 5"/>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296556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t>Click to edit Master title style</a:t>
            </a:r>
          </a:p>
        </p:txBody>
      </p:sp>
      <p:sp>
        <p:nvSpPr>
          <p:cNvPr id="3" name="Content Placeholder 2"/>
          <p:cNvSpPr>
            <a:spLocks noGrp="1"/>
          </p:cNvSpPr>
          <p:nvPr>
            <p:ph sz="half" idx="1"/>
          </p:nvPr>
        </p:nvSpPr>
        <p:spPr>
          <a:xfrm>
            <a:off x="457200" y="21336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133600"/>
            <a:ext cx="4038600" cy="3459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931C6D-49E4-4D6E-A8A9-7CB88B30C142}" type="datetime1">
              <a:rPr lang="en-US" smtClean="0"/>
              <a:t>1/8/2020</a:t>
            </a:fld>
            <a:endParaRPr lang="en-US" dirty="0"/>
          </a:p>
        </p:txBody>
      </p:sp>
      <p:sp>
        <p:nvSpPr>
          <p:cNvPr id="6" name="Footer Placeholder 5"/>
          <p:cNvSpPr>
            <a:spLocks noGrp="1"/>
          </p:cNvSpPr>
          <p:nvPr>
            <p:ph type="ftr" sz="quarter" idx="11"/>
          </p:nvPr>
        </p:nvSpPr>
        <p:spPr/>
        <p:txBody>
          <a:bodyPr/>
          <a:lstStyle/>
          <a:p>
            <a:r>
              <a:rPr lang="en-US" dirty="0"/>
              <a:t>Texas Secretary of State</a:t>
            </a:r>
          </a:p>
        </p:txBody>
      </p:sp>
      <p:sp>
        <p:nvSpPr>
          <p:cNvPr id="7" name="Slide Number Placeholder 6"/>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130584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828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590799"/>
            <a:ext cx="4040188"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828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590799"/>
            <a:ext cx="4041775"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416F08-0EAD-4CCA-A918-94A9BD2D9D71}" type="datetime1">
              <a:rPr lang="en-US" smtClean="0"/>
              <a:t>1/8/2020</a:t>
            </a:fld>
            <a:endParaRPr lang="en-US" dirty="0"/>
          </a:p>
        </p:txBody>
      </p:sp>
      <p:sp>
        <p:nvSpPr>
          <p:cNvPr id="8" name="Footer Placeholder 7"/>
          <p:cNvSpPr>
            <a:spLocks noGrp="1"/>
          </p:cNvSpPr>
          <p:nvPr>
            <p:ph type="ftr" sz="quarter" idx="11"/>
          </p:nvPr>
        </p:nvSpPr>
        <p:spPr/>
        <p:txBody>
          <a:bodyPr/>
          <a:lstStyle/>
          <a:p>
            <a:r>
              <a:rPr lang="en-US" dirty="0"/>
              <a:t>Texas Secretary of State</a:t>
            </a:r>
          </a:p>
        </p:txBody>
      </p:sp>
      <p:sp>
        <p:nvSpPr>
          <p:cNvPr id="9" name="Slide Number Placeholder 8"/>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139649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6B4A50C-685B-4282-93A2-51B454F277A8}" type="datetime1">
              <a:rPr lang="en-US" smtClean="0"/>
              <a:t>1/8/2020</a:t>
            </a:fld>
            <a:endParaRPr lang="en-US" dirty="0"/>
          </a:p>
        </p:txBody>
      </p:sp>
      <p:sp>
        <p:nvSpPr>
          <p:cNvPr id="4" name="Footer Placeholder 3"/>
          <p:cNvSpPr>
            <a:spLocks noGrp="1"/>
          </p:cNvSpPr>
          <p:nvPr>
            <p:ph type="ftr" sz="quarter" idx="11"/>
          </p:nvPr>
        </p:nvSpPr>
        <p:spPr/>
        <p:txBody>
          <a:bodyPr/>
          <a:lstStyle/>
          <a:p>
            <a:r>
              <a:rPr lang="en-US" dirty="0"/>
              <a:t>Texas Secretary of State</a:t>
            </a:r>
          </a:p>
        </p:txBody>
      </p:sp>
      <p:sp>
        <p:nvSpPr>
          <p:cNvPr id="5" name="Slide Number Placeholder 4"/>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283434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238D5-86B5-45DD-A055-9BF95E7CCEE0}" type="datetime1">
              <a:rPr lang="en-US" smtClean="0"/>
              <a:t>1/8/2020</a:t>
            </a:fld>
            <a:endParaRPr lang="en-US" dirty="0"/>
          </a:p>
        </p:txBody>
      </p:sp>
      <p:sp>
        <p:nvSpPr>
          <p:cNvPr id="3" name="Footer Placeholder 2"/>
          <p:cNvSpPr>
            <a:spLocks noGrp="1"/>
          </p:cNvSpPr>
          <p:nvPr>
            <p:ph type="ftr" sz="quarter" idx="11"/>
          </p:nvPr>
        </p:nvSpPr>
        <p:spPr/>
        <p:txBody>
          <a:bodyPr/>
          <a:lstStyle/>
          <a:p>
            <a:r>
              <a:rPr lang="en-US" dirty="0"/>
              <a:t>Texas Secretary of State</a:t>
            </a:r>
          </a:p>
        </p:txBody>
      </p:sp>
      <p:sp>
        <p:nvSpPr>
          <p:cNvPr id="4" name="Slide Number Placeholder 3"/>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145505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162051"/>
            <a:ext cx="5111750" cy="3886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38125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9CA22A-A9C5-4858-B097-42074617D1B4}" type="datetime1">
              <a:rPr lang="en-US" smtClean="0"/>
              <a:t>1/8/2020</a:t>
            </a:fld>
            <a:endParaRPr lang="en-US" dirty="0"/>
          </a:p>
        </p:txBody>
      </p:sp>
      <p:sp>
        <p:nvSpPr>
          <p:cNvPr id="6" name="Footer Placeholder 5"/>
          <p:cNvSpPr>
            <a:spLocks noGrp="1"/>
          </p:cNvSpPr>
          <p:nvPr>
            <p:ph type="ftr" sz="quarter" idx="11"/>
          </p:nvPr>
        </p:nvSpPr>
        <p:spPr/>
        <p:txBody>
          <a:bodyPr/>
          <a:lstStyle/>
          <a:p>
            <a:r>
              <a:rPr lang="en-US" dirty="0"/>
              <a:t>Texas Secretary of State</a:t>
            </a:r>
          </a:p>
        </p:txBody>
      </p:sp>
      <p:sp>
        <p:nvSpPr>
          <p:cNvPr id="7" name="Slide Number Placeholder 6"/>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301553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720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990599"/>
            <a:ext cx="5486400" cy="350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1387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5EC725-FDAC-4C57-ABC9-52902A5AC0DB}" type="datetime1">
              <a:rPr lang="en-US" smtClean="0"/>
              <a:t>1/8/2020</a:t>
            </a:fld>
            <a:endParaRPr lang="en-US" dirty="0"/>
          </a:p>
        </p:txBody>
      </p:sp>
      <p:sp>
        <p:nvSpPr>
          <p:cNvPr id="6" name="Footer Placeholder 5"/>
          <p:cNvSpPr>
            <a:spLocks noGrp="1"/>
          </p:cNvSpPr>
          <p:nvPr>
            <p:ph type="ftr" sz="quarter" idx="11"/>
          </p:nvPr>
        </p:nvSpPr>
        <p:spPr/>
        <p:txBody>
          <a:bodyPr/>
          <a:lstStyle/>
          <a:p>
            <a:r>
              <a:rPr lang="en-US" dirty="0"/>
              <a:t>Texas Secretary of State</a:t>
            </a:r>
          </a:p>
        </p:txBody>
      </p:sp>
      <p:sp>
        <p:nvSpPr>
          <p:cNvPr id="7" name="Slide Number Placeholder 6"/>
          <p:cNvSpPr>
            <a:spLocks noGrp="1"/>
          </p:cNvSpPr>
          <p:nvPr>
            <p:ph type="sldNum" sz="quarter" idx="12"/>
          </p:nvPr>
        </p:nvSpPr>
        <p:spPr/>
        <p:txBody>
          <a:bodyPr/>
          <a:lstStyle/>
          <a:p>
            <a:fld id="{3F95814A-D311-427B-8C8C-051ABB3D39E3}" type="slidenum">
              <a:rPr lang="en-US" smtClean="0"/>
              <a:t>‹#›</a:t>
            </a:fld>
            <a:endParaRPr lang="en-US" dirty="0"/>
          </a:p>
        </p:txBody>
      </p:sp>
    </p:spTree>
    <p:extLst>
      <p:ext uri="{BB962C8B-B14F-4D97-AF65-F5344CB8AC3E}">
        <p14:creationId xmlns:p14="http://schemas.microsoft.com/office/powerpoint/2010/main" val="37442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2.jp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9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2192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209800"/>
            <a:ext cx="8229600" cy="3429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a:noFill/>
        </p:spPr>
        <p:txBody>
          <a:bodyPr vert="horz" lIns="91440" tIns="45720" rIns="91440" bIns="45720" rtlCol="0" anchor="ctr"/>
          <a:lstStyle>
            <a:lvl1pPr algn="l">
              <a:defRPr sz="1200" b="1">
                <a:solidFill>
                  <a:srgbClr val="26429A"/>
                </a:solidFill>
              </a:defRPr>
            </a:lvl1pPr>
          </a:lstStyle>
          <a:p>
            <a:fld id="{EEE170C2-2A2A-41E0-BCF7-DD099034D3F3}" type="datetime1">
              <a:rPr lang="en-US" smtClean="0"/>
              <a:pPr/>
              <a:t>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a:solidFill>
                  <a:srgbClr val="26429A"/>
                </a:solidFill>
              </a:defRPr>
            </a:lvl1pPr>
          </a:lstStyle>
          <a:p>
            <a:r>
              <a:rPr lang="en-US" dirty="0"/>
              <a:t>Texas Secretary of State</a:t>
            </a:r>
          </a:p>
        </p:txBody>
      </p:sp>
      <p:sp>
        <p:nvSpPr>
          <p:cNvPr id="6" name="Slide Number Placeholder 5"/>
          <p:cNvSpPr>
            <a:spLocks noGrp="1"/>
          </p:cNvSpPr>
          <p:nvPr>
            <p:ph type="sldNum" sz="quarter" idx="4"/>
          </p:nvPr>
        </p:nvSpPr>
        <p:spPr>
          <a:xfrm>
            <a:off x="6705600" y="6352638"/>
            <a:ext cx="1066800" cy="365125"/>
          </a:xfrm>
          <a:prstGeom prst="rect">
            <a:avLst/>
          </a:prstGeom>
        </p:spPr>
        <p:txBody>
          <a:bodyPr vert="horz" lIns="91440" tIns="45720" rIns="91440" bIns="45720" rtlCol="0" anchor="ctr"/>
          <a:lstStyle>
            <a:lvl1pPr algn="r">
              <a:defRPr sz="1200" b="1">
                <a:solidFill>
                  <a:srgbClr val="26429A"/>
                </a:solidFill>
              </a:defRPr>
            </a:lvl1pPr>
          </a:lstStyle>
          <a:p>
            <a:fld id="{3F95814A-D311-427B-8C8C-051ABB3D39E3}" type="slidenum">
              <a:rPr lang="en-US" smtClean="0"/>
              <a:pPr/>
              <a:t>‹#›</a:t>
            </a:fld>
            <a:endParaRPr lang="en-US" dirty="0"/>
          </a:p>
        </p:txBody>
      </p:sp>
      <p:cxnSp>
        <p:nvCxnSpPr>
          <p:cNvPr id="10" name="Straight Connector 9"/>
          <p:cNvCxnSpPr/>
          <p:nvPr/>
        </p:nvCxnSpPr>
        <p:spPr>
          <a:xfrm>
            <a:off x="457200" y="6400800"/>
            <a:ext cx="7315200" cy="0"/>
          </a:xfrm>
          <a:prstGeom prst="line">
            <a:avLst/>
          </a:prstGeom>
          <a:ln>
            <a:solidFill>
              <a:srgbClr val="26429A"/>
            </a:solidFill>
          </a:ln>
        </p:spPr>
        <p:style>
          <a:lnRef idx="1">
            <a:schemeClr val="accent1"/>
          </a:lnRef>
          <a:fillRef idx="0">
            <a:schemeClr val="accent1"/>
          </a:fillRef>
          <a:effectRef idx="0">
            <a:schemeClr val="accent1"/>
          </a:effectRef>
          <a:fontRef idx="minor">
            <a:schemeClr val="tx1"/>
          </a:fontRef>
        </p:style>
      </p:cxnSp>
      <p:pic>
        <p:nvPicPr>
          <p:cNvPr id="14" name="Picture 13" descr="Texas Secretary of State Seal" title="Texas Secretary of State Seal"/>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848599" y="5791200"/>
            <a:ext cx="942975" cy="942975"/>
          </a:xfrm>
          <a:prstGeom prst="rect">
            <a:avLst/>
          </a:prstGeom>
        </p:spPr>
      </p:pic>
      <p:pic>
        <p:nvPicPr>
          <p:cNvPr id="7" name="Picture 6" descr="Texas Secretary of State"/>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16456"/>
            <a:ext cx="9144000" cy="653143"/>
          </a:xfrm>
          <a:prstGeom prst="rect">
            <a:avLst/>
          </a:prstGeom>
        </p:spPr>
      </p:pic>
    </p:spTree>
    <p:extLst>
      <p:ext uri="{BB962C8B-B14F-4D97-AF65-F5344CB8AC3E}">
        <p14:creationId xmlns:p14="http://schemas.microsoft.com/office/powerpoint/2010/main" val="602636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r" defTabSz="914400" rtl="0" eaLnBrk="1" latinLnBrk="0" hangingPunct="1">
        <a:spcBef>
          <a:spcPct val="0"/>
        </a:spcBef>
        <a:buNone/>
        <a:defRPr sz="4400" kern="1200">
          <a:solidFill>
            <a:srgbClr val="26429A"/>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26429A"/>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26429A"/>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26429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26429A"/>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26429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0F9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2192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209800"/>
            <a:ext cx="8229600" cy="3429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a:noFill/>
        </p:spPr>
        <p:txBody>
          <a:bodyPr vert="horz" lIns="91440" tIns="45720" rIns="91440" bIns="45720" rtlCol="0" anchor="ctr"/>
          <a:lstStyle>
            <a:lvl1pPr algn="l">
              <a:defRPr sz="1200" b="1">
                <a:solidFill>
                  <a:srgbClr val="26429A"/>
                </a:solidFill>
              </a:defRPr>
            </a:lvl1pPr>
          </a:lstStyle>
          <a:p>
            <a:pPr>
              <a:defRPr/>
            </a:pPr>
            <a:fld id="{BF7AE9DE-0C57-41C3-BE96-BBA2D1DCAF46}" type="datetime1">
              <a:rPr lang="en-US" smtClean="0"/>
              <a:t>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a:solidFill>
                  <a:srgbClr val="26429A"/>
                </a:solidFill>
              </a:defRPr>
            </a:lvl1pPr>
          </a:lstStyle>
          <a:p>
            <a:pPr>
              <a:defRPr/>
            </a:pPr>
            <a:r>
              <a:rPr lang="en-US"/>
              <a:t>Texas Secretary of State Elections Division</a:t>
            </a:r>
          </a:p>
        </p:txBody>
      </p:sp>
      <p:sp>
        <p:nvSpPr>
          <p:cNvPr id="6" name="Slide Number Placeholder 5"/>
          <p:cNvSpPr>
            <a:spLocks noGrp="1"/>
          </p:cNvSpPr>
          <p:nvPr>
            <p:ph type="sldNum" sz="quarter" idx="4"/>
          </p:nvPr>
        </p:nvSpPr>
        <p:spPr>
          <a:xfrm>
            <a:off x="6705600" y="6352638"/>
            <a:ext cx="1066800" cy="365125"/>
          </a:xfrm>
          <a:prstGeom prst="rect">
            <a:avLst/>
          </a:prstGeom>
        </p:spPr>
        <p:txBody>
          <a:bodyPr vert="horz" lIns="91440" tIns="45720" rIns="91440" bIns="45720" rtlCol="0" anchor="ctr"/>
          <a:lstStyle>
            <a:lvl1pPr algn="r">
              <a:defRPr sz="1200" b="1">
                <a:solidFill>
                  <a:srgbClr val="26429A"/>
                </a:solidFill>
              </a:defRPr>
            </a:lvl1pPr>
          </a:lstStyle>
          <a:p>
            <a:pPr>
              <a:defRPr/>
            </a:pPr>
            <a:fld id="{C160BE3B-F8D3-42BE-A62F-E17EC3CE61B4}" type="slidenum">
              <a:rPr lang="en-US" smtClean="0"/>
              <a:pPr>
                <a:defRPr/>
              </a:pPr>
              <a:t>‹#›</a:t>
            </a:fld>
            <a:endParaRPr lang="en-US" dirty="0"/>
          </a:p>
        </p:txBody>
      </p:sp>
      <p:cxnSp>
        <p:nvCxnSpPr>
          <p:cNvPr id="10" name="Straight Connector 9"/>
          <p:cNvCxnSpPr/>
          <p:nvPr/>
        </p:nvCxnSpPr>
        <p:spPr>
          <a:xfrm>
            <a:off x="457200" y="6400800"/>
            <a:ext cx="7315200" cy="0"/>
          </a:xfrm>
          <a:prstGeom prst="line">
            <a:avLst/>
          </a:prstGeom>
          <a:ln>
            <a:solidFill>
              <a:srgbClr val="26429A"/>
            </a:solidFill>
          </a:ln>
        </p:spPr>
        <p:style>
          <a:lnRef idx="1">
            <a:schemeClr val="accent1"/>
          </a:lnRef>
          <a:fillRef idx="0">
            <a:schemeClr val="accent1"/>
          </a:fillRef>
          <a:effectRef idx="0">
            <a:schemeClr val="accent1"/>
          </a:effectRef>
          <a:fontRef idx="minor">
            <a:schemeClr val="tx1"/>
          </a:fontRef>
        </p:style>
      </p:cxnSp>
      <p:pic>
        <p:nvPicPr>
          <p:cNvPr id="14" name="Picture 13" descr="Texas Secretary of State Seal" title="Texas Secretary of State Seal"/>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848599" y="5791200"/>
            <a:ext cx="942975" cy="942975"/>
          </a:xfrm>
          <a:prstGeom prst="rect">
            <a:avLst/>
          </a:prstGeom>
        </p:spPr>
      </p:pic>
      <p:pic>
        <p:nvPicPr>
          <p:cNvPr id="7" name="Picture 6" descr="Texas Secretary of State"/>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16456"/>
            <a:ext cx="9144000" cy="653143"/>
          </a:xfrm>
          <a:prstGeom prst="rect">
            <a:avLst/>
          </a:prstGeom>
        </p:spPr>
      </p:pic>
    </p:spTree>
    <p:extLst>
      <p:ext uri="{BB962C8B-B14F-4D97-AF65-F5344CB8AC3E}">
        <p14:creationId xmlns:p14="http://schemas.microsoft.com/office/powerpoint/2010/main" val="372656855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hf hdr="0"/>
  <p:txStyles>
    <p:titleStyle>
      <a:lvl1pPr algn="r" defTabSz="914400" rtl="0" eaLnBrk="1" latinLnBrk="0" hangingPunct="1">
        <a:spcBef>
          <a:spcPct val="0"/>
        </a:spcBef>
        <a:buNone/>
        <a:defRPr sz="4400" kern="1200">
          <a:solidFill>
            <a:srgbClr val="26429A"/>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26429A"/>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26429A"/>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26429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26429A"/>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26429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sos.texas.gov/elections/laws/certification-pollbooks.shtml" TargetMode="External"/><Relationship Id="rId2" Type="http://schemas.openxmlformats.org/officeDocument/2006/relationships/hyperlink" Target="https://www.sos.texas.gov/elections/laws/advisory2019-21.shtml" TargetMode="External"/><Relationship Id="rId1" Type="http://schemas.openxmlformats.org/officeDocument/2006/relationships/slideLayout" Target="../slideLayouts/slideLayout2.xml"/><Relationship Id="rId5" Type="http://schemas.openxmlformats.org/officeDocument/2006/relationships/hyperlink" Target="https://www.sos.texas.gov/elections/forms/electronic-pollbook-technical-testing-matrix-101519.pdf" TargetMode="External"/><Relationship Id="rId4" Type="http://schemas.openxmlformats.org/officeDocument/2006/relationships/hyperlink" Target="https://www.sos.texas.gov/elections/forms/electronic-pollbook-functional-testing-matrix-101519.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sos.texas.gov/elections/forms/electronic-pollbook-functional-testing-matrix-101519.pdf" TargetMode="External"/><Relationship Id="rId2" Type="http://schemas.openxmlformats.org/officeDocument/2006/relationships/hyperlink" Target="https://www.sos.texas.gov/elections/laws/certification-pollbooks.shtml" TargetMode="External"/><Relationship Id="rId1" Type="http://schemas.openxmlformats.org/officeDocument/2006/relationships/slideLayout" Target="../slideLayouts/slideLayout2.xml"/><Relationship Id="rId4" Type="http://schemas.openxmlformats.org/officeDocument/2006/relationships/hyperlink" Target="https://www.sos.texas.gov/elections/forms/electronic-pollbook-technical-testing-matrix-1015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elections@sos.texas.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6613"/>
            <a:ext cx="8229600" cy="1143000"/>
          </a:xfrm>
        </p:spPr>
        <p:txBody>
          <a:bodyPr>
            <a:normAutofit/>
          </a:bodyPr>
          <a:lstStyle/>
          <a:p>
            <a:pPr algn="ctr"/>
            <a:r>
              <a:rPr lang="en-US" b="1" dirty="0"/>
              <a:t>Preparing for the Primary</a:t>
            </a:r>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dirty="0"/>
              <a:t>Texas Secretary of State</a:t>
            </a:r>
          </a:p>
        </p:txBody>
      </p:sp>
      <p:sp>
        <p:nvSpPr>
          <p:cNvPr id="6" name="Slide Number Placeholder 5"/>
          <p:cNvSpPr>
            <a:spLocks noGrp="1"/>
          </p:cNvSpPr>
          <p:nvPr>
            <p:ph type="sldNum" sz="quarter" idx="12"/>
          </p:nvPr>
        </p:nvSpPr>
        <p:spPr/>
        <p:txBody>
          <a:bodyPr/>
          <a:lstStyle/>
          <a:p>
            <a:fld id="{3F95814A-D311-427B-8C8C-051ABB3D39E3}" type="slidenum">
              <a:rPr lang="en-US" smtClean="0"/>
              <a:t>1</a:t>
            </a:fld>
            <a:endParaRPr lang="en-US" dirty="0"/>
          </a:p>
        </p:txBody>
      </p:sp>
      <p:sp>
        <p:nvSpPr>
          <p:cNvPr id="8" name="AutoShape 6" descr="Image result for primary elect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00200"/>
            <a:ext cx="9144000" cy="3787712"/>
          </a:xfrm>
          <a:prstGeom prst="rect">
            <a:avLst/>
          </a:prstGeom>
        </p:spPr>
      </p:pic>
      <p:sp>
        <p:nvSpPr>
          <p:cNvPr id="11" name="TextBox 10"/>
          <p:cNvSpPr txBox="1"/>
          <p:nvPr/>
        </p:nvSpPr>
        <p:spPr>
          <a:xfrm>
            <a:off x="1975658" y="5547109"/>
            <a:ext cx="4724400" cy="646331"/>
          </a:xfrm>
          <a:prstGeom prst="rect">
            <a:avLst/>
          </a:prstGeom>
          <a:noFill/>
        </p:spPr>
        <p:txBody>
          <a:bodyPr wrap="square" numCol="1" rtlCol="0">
            <a:spAutoFit/>
          </a:bodyPr>
          <a:lstStyle/>
          <a:p>
            <a:pPr algn="ctr"/>
            <a:r>
              <a:rPr lang="en-US" b="1" dirty="0" smtClean="0">
                <a:solidFill>
                  <a:srgbClr val="26429A"/>
                </a:solidFill>
              </a:rPr>
              <a:t>Secretary of State’s Office</a:t>
            </a:r>
          </a:p>
          <a:p>
            <a:pPr algn="ctr"/>
            <a:r>
              <a:rPr lang="en-US" b="1" dirty="0" smtClean="0">
                <a:solidFill>
                  <a:srgbClr val="26429A"/>
                </a:solidFill>
              </a:rPr>
              <a:t>TAEA Mid-Winter Conference 2020</a:t>
            </a:r>
          </a:p>
        </p:txBody>
      </p:sp>
    </p:spTree>
    <p:extLst>
      <p:ext uri="{BB962C8B-B14F-4D97-AF65-F5344CB8AC3E}">
        <p14:creationId xmlns:p14="http://schemas.microsoft.com/office/powerpoint/2010/main" val="3856602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b="1" dirty="0"/>
              <a:t>E-Pollbook Certification</a:t>
            </a:r>
            <a:endParaRPr lang="en-US" dirty="0"/>
          </a:p>
        </p:txBody>
      </p:sp>
      <p:sp>
        <p:nvSpPr>
          <p:cNvPr id="12" name="Content Placeholder 11"/>
          <p:cNvSpPr>
            <a:spLocks noGrp="1"/>
          </p:cNvSpPr>
          <p:nvPr>
            <p:ph idx="1"/>
          </p:nvPr>
        </p:nvSpPr>
        <p:spPr>
          <a:xfrm>
            <a:off x="457200" y="1905000"/>
            <a:ext cx="8229600" cy="4447638"/>
          </a:xfrm>
        </p:spPr>
        <p:txBody>
          <a:bodyPr>
            <a:normAutofit/>
          </a:bodyPr>
          <a:lstStyle/>
          <a:p>
            <a:r>
              <a:rPr lang="en-US" sz="2000" b="1" dirty="0">
                <a:hlinkClick r:id="rId2"/>
              </a:rPr>
              <a:t>Advisory 2019-21</a:t>
            </a:r>
            <a:r>
              <a:rPr lang="en-US" sz="2000" b="1" dirty="0"/>
              <a:t> </a:t>
            </a:r>
            <a:r>
              <a:rPr lang="en-US" sz="2000" dirty="0"/>
              <a:t>– </a:t>
            </a:r>
            <a:r>
              <a:rPr lang="en-US" sz="2000" b="1" dirty="0"/>
              <a:t>Texas Certification of Electronic </a:t>
            </a:r>
            <a:r>
              <a:rPr lang="en-US" sz="2000" b="1" dirty="0" err="1"/>
              <a:t>Pollbooks</a:t>
            </a:r>
            <a:endParaRPr lang="en-US" sz="2000" b="1" dirty="0"/>
          </a:p>
          <a:p>
            <a:pPr lvl="1"/>
            <a:r>
              <a:rPr lang="en-US" sz="2200" dirty="0"/>
              <a:t>Certification procedures include both technical and functional review of epollbooks.</a:t>
            </a:r>
          </a:p>
          <a:p>
            <a:pPr lvl="1"/>
            <a:r>
              <a:rPr lang="en-US" sz="1600" b="1" u="sng" dirty="0">
                <a:solidFill>
                  <a:srgbClr val="515257"/>
                </a:solidFill>
                <a:hlinkClick r:id="rId3"/>
              </a:rPr>
              <a:t>Texas Certification Procedures for Electronic </a:t>
            </a:r>
            <a:r>
              <a:rPr lang="en-US" sz="1600" b="1" u="sng" dirty="0" err="1">
                <a:solidFill>
                  <a:srgbClr val="515257"/>
                </a:solidFill>
                <a:hlinkClick r:id="rId3"/>
              </a:rPr>
              <a:t>Pollbooks</a:t>
            </a:r>
            <a:r>
              <a:rPr lang="en-US" sz="1600" dirty="0">
                <a:solidFill>
                  <a:srgbClr val="515257"/>
                </a:solidFill>
              </a:rPr>
              <a:t>:</a:t>
            </a:r>
          </a:p>
          <a:p>
            <a:pPr lvl="2"/>
            <a:r>
              <a:rPr lang="en-US" sz="1600" dirty="0"/>
              <a:t>Outlines the application requirements, certification process, and timeline for completion of the initial certification. </a:t>
            </a:r>
          </a:p>
          <a:p>
            <a:pPr lvl="1"/>
            <a:r>
              <a:rPr lang="en-US" sz="1600" b="1" u="sng" dirty="0">
                <a:solidFill>
                  <a:srgbClr val="515257"/>
                </a:solidFill>
                <a:hlinkClick r:id="rId4"/>
              </a:rPr>
              <a:t>Texas Functional Testing Matrix for Electronic </a:t>
            </a:r>
            <a:r>
              <a:rPr lang="en-US" sz="1600" b="1" u="sng" dirty="0" err="1">
                <a:solidFill>
                  <a:srgbClr val="515257"/>
                </a:solidFill>
                <a:hlinkClick r:id="rId4"/>
              </a:rPr>
              <a:t>Pollbooks</a:t>
            </a:r>
            <a:r>
              <a:rPr lang="en-US" sz="1600" b="1" u="sng" dirty="0">
                <a:solidFill>
                  <a:srgbClr val="515257"/>
                </a:solidFill>
                <a:hlinkClick r:id="rId4"/>
              </a:rPr>
              <a:t> (PDF)</a:t>
            </a:r>
            <a:r>
              <a:rPr lang="en-US" sz="1600" dirty="0">
                <a:solidFill>
                  <a:srgbClr val="515257"/>
                </a:solidFill>
              </a:rPr>
              <a:t>: </a:t>
            </a:r>
          </a:p>
          <a:p>
            <a:pPr lvl="2"/>
            <a:r>
              <a:rPr lang="en-US" sz="1600" dirty="0"/>
              <a:t>Outlines the functional requirements of the electronic pollbook. </a:t>
            </a:r>
          </a:p>
          <a:p>
            <a:pPr lvl="1"/>
            <a:r>
              <a:rPr lang="en-US" sz="1600" b="1" u="sng" dirty="0">
                <a:solidFill>
                  <a:srgbClr val="515257"/>
                </a:solidFill>
                <a:hlinkClick r:id="rId5"/>
              </a:rPr>
              <a:t>Texas Technical Testing Matrix for Electronic </a:t>
            </a:r>
            <a:r>
              <a:rPr lang="en-US" sz="1600" b="1" u="sng" dirty="0" err="1">
                <a:solidFill>
                  <a:srgbClr val="515257"/>
                </a:solidFill>
                <a:hlinkClick r:id="rId5"/>
              </a:rPr>
              <a:t>Pollbooks</a:t>
            </a:r>
            <a:r>
              <a:rPr lang="en-US" sz="1600" b="1" u="sng" dirty="0">
                <a:solidFill>
                  <a:srgbClr val="515257"/>
                </a:solidFill>
                <a:hlinkClick r:id="rId5"/>
              </a:rPr>
              <a:t> (PDF)</a:t>
            </a:r>
            <a:r>
              <a:rPr lang="en-US" sz="1600" dirty="0">
                <a:solidFill>
                  <a:srgbClr val="515257"/>
                </a:solidFill>
              </a:rPr>
              <a:t>: </a:t>
            </a:r>
          </a:p>
          <a:p>
            <a:pPr lvl="2"/>
            <a:r>
              <a:rPr lang="en-US" sz="1600" dirty="0"/>
              <a:t>Outlines the technical requirements of the electronic pollbook.   Completed by a NIST-certified testing lab for completion of a report that will be provided to the Texas SOS. </a:t>
            </a:r>
            <a:endParaRPr lang="en-US" dirty="0"/>
          </a:p>
          <a:p>
            <a:pPr marL="457200" lvl="1" indent="0">
              <a:buNone/>
            </a:pPr>
            <a:endParaRPr lang="en-US" dirty="0"/>
          </a:p>
          <a:p>
            <a:pPr lvl="2"/>
            <a:endParaRPr lang="en-US" dirty="0"/>
          </a:p>
          <a:p>
            <a:pPr lvl="1"/>
            <a:endParaRPr lang="en-US" dirty="0"/>
          </a:p>
          <a:p>
            <a:pPr lvl="1"/>
            <a:endParaRPr lang="en-US" dirty="0"/>
          </a:p>
        </p:txBody>
      </p:sp>
      <p:sp>
        <p:nvSpPr>
          <p:cNvPr id="4" name="Date Placeholder 3"/>
          <p:cNvSpPr>
            <a:spLocks noGrp="1"/>
          </p:cNvSpPr>
          <p:nvPr>
            <p:ph type="dt" sz="half" idx="10"/>
          </p:nvPr>
        </p:nvSpPr>
        <p:spPr/>
        <p:txBody>
          <a:bodyPr/>
          <a:lstStyle/>
          <a:p>
            <a:fld id="{52433DE8-86C1-4F4F-837C-4C9702AB614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10</a:t>
            </a:fld>
            <a:endParaRPr lang="en-US" dirty="0"/>
          </a:p>
        </p:txBody>
      </p:sp>
    </p:spTree>
    <p:extLst>
      <p:ext uri="{BB962C8B-B14F-4D97-AF65-F5344CB8AC3E}">
        <p14:creationId xmlns:p14="http://schemas.microsoft.com/office/powerpoint/2010/main" val="262800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E-Pollbook Certification</a:t>
            </a:r>
          </a:p>
        </p:txBody>
      </p:sp>
      <p:sp>
        <p:nvSpPr>
          <p:cNvPr id="3" name="Content Placeholder 2"/>
          <p:cNvSpPr>
            <a:spLocks noGrp="1"/>
          </p:cNvSpPr>
          <p:nvPr>
            <p:ph idx="1"/>
          </p:nvPr>
        </p:nvSpPr>
        <p:spPr>
          <a:xfrm>
            <a:off x="457200" y="2016369"/>
            <a:ext cx="8229600" cy="2971800"/>
          </a:xfrm>
        </p:spPr>
        <p:txBody>
          <a:bodyPr>
            <a:noAutofit/>
          </a:bodyPr>
          <a:lstStyle/>
          <a:p>
            <a:r>
              <a:rPr lang="en-US" sz="2000" b="1" u="sng" dirty="0">
                <a:solidFill>
                  <a:srgbClr val="515257"/>
                </a:solidFill>
                <a:hlinkClick r:id="rId2"/>
              </a:rPr>
              <a:t>Texas Certification Procedures for Electronic </a:t>
            </a:r>
            <a:r>
              <a:rPr lang="en-US" sz="2000" b="1" u="sng" dirty="0" err="1">
                <a:solidFill>
                  <a:srgbClr val="515257"/>
                </a:solidFill>
                <a:hlinkClick r:id="rId2"/>
              </a:rPr>
              <a:t>Pollbooks</a:t>
            </a:r>
            <a:r>
              <a:rPr lang="en-US" sz="2000" dirty="0">
                <a:solidFill>
                  <a:srgbClr val="515257"/>
                </a:solidFill>
              </a:rPr>
              <a:t>:</a:t>
            </a:r>
          </a:p>
          <a:p>
            <a:pPr lvl="1"/>
            <a:r>
              <a:rPr lang="en-US" sz="2000" dirty="0"/>
              <a:t>Outlines the application requirements, certification process, and timeline for completion of the initial certification. </a:t>
            </a:r>
          </a:p>
          <a:p>
            <a:r>
              <a:rPr lang="en-US" sz="2000" b="1" u="sng" dirty="0">
                <a:solidFill>
                  <a:srgbClr val="515257"/>
                </a:solidFill>
                <a:hlinkClick r:id="rId3"/>
              </a:rPr>
              <a:t>Texas Functional Testing Matrix for Electronic </a:t>
            </a:r>
            <a:r>
              <a:rPr lang="en-US" sz="2000" b="1" u="sng" dirty="0" err="1">
                <a:solidFill>
                  <a:srgbClr val="515257"/>
                </a:solidFill>
                <a:hlinkClick r:id="rId3"/>
              </a:rPr>
              <a:t>Pollbooks</a:t>
            </a:r>
            <a:r>
              <a:rPr lang="en-US" sz="2000" b="1" u="sng" dirty="0">
                <a:solidFill>
                  <a:srgbClr val="515257"/>
                </a:solidFill>
                <a:hlinkClick r:id="rId3"/>
              </a:rPr>
              <a:t> (PDF)</a:t>
            </a:r>
            <a:r>
              <a:rPr lang="en-US" sz="2000" dirty="0">
                <a:solidFill>
                  <a:srgbClr val="515257"/>
                </a:solidFill>
              </a:rPr>
              <a:t>: </a:t>
            </a:r>
          </a:p>
          <a:p>
            <a:pPr lvl="1"/>
            <a:r>
              <a:rPr lang="en-US" sz="2000" dirty="0">
                <a:solidFill>
                  <a:srgbClr val="515257"/>
                </a:solidFill>
              </a:rPr>
              <a:t>Outlines the functional requirements of the electronic pollbook. </a:t>
            </a:r>
          </a:p>
          <a:p>
            <a:r>
              <a:rPr lang="en-US" sz="2000" b="1" u="sng" dirty="0">
                <a:solidFill>
                  <a:srgbClr val="515257"/>
                </a:solidFill>
                <a:hlinkClick r:id="rId4"/>
              </a:rPr>
              <a:t>Texas Technical Testing Matrix for Electronic </a:t>
            </a:r>
            <a:r>
              <a:rPr lang="en-US" sz="2000" b="1" u="sng" dirty="0" err="1">
                <a:solidFill>
                  <a:srgbClr val="515257"/>
                </a:solidFill>
                <a:hlinkClick r:id="rId4"/>
              </a:rPr>
              <a:t>Pollbooks</a:t>
            </a:r>
            <a:r>
              <a:rPr lang="en-US" sz="2000" b="1" u="sng" dirty="0">
                <a:solidFill>
                  <a:srgbClr val="515257"/>
                </a:solidFill>
                <a:hlinkClick r:id="rId4"/>
              </a:rPr>
              <a:t> (PDF)</a:t>
            </a:r>
            <a:r>
              <a:rPr lang="en-US" sz="2000" dirty="0">
                <a:solidFill>
                  <a:srgbClr val="515257"/>
                </a:solidFill>
              </a:rPr>
              <a:t>: </a:t>
            </a:r>
          </a:p>
          <a:p>
            <a:pPr lvl="1"/>
            <a:r>
              <a:rPr lang="en-US" sz="2000" dirty="0">
                <a:solidFill>
                  <a:srgbClr val="515257"/>
                </a:solidFill>
              </a:rPr>
              <a:t>Outlines the technical requirements of the electronic pollbook.   Review is completed by a NIST-certified testing lab for completion of a report that will be provided to the Texas Secretary of State’s office for consideration in making a determination on certification of a given electronic pollbook.</a:t>
            </a:r>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11</a:t>
            </a:fld>
            <a:endParaRPr lang="en-US" dirty="0"/>
          </a:p>
        </p:txBody>
      </p:sp>
    </p:spTree>
    <p:extLst>
      <p:ext uri="{BB962C8B-B14F-4D97-AF65-F5344CB8AC3E}">
        <p14:creationId xmlns:p14="http://schemas.microsoft.com/office/powerpoint/2010/main" val="171808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E-Pollbook Certification</a:t>
            </a:r>
          </a:p>
        </p:txBody>
      </p:sp>
      <p:sp>
        <p:nvSpPr>
          <p:cNvPr id="3" name="Content Placeholder 2"/>
          <p:cNvSpPr>
            <a:spLocks noGrp="1"/>
          </p:cNvSpPr>
          <p:nvPr>
            <p:ph idx="1"/>
          </p:nvPr>
        </p:nvSpPr>
        <p:spPr>
          <a:xfrm>
            <a:off x="457200" y="2057400"/>
            <a:ext cx="8229600" cy="4191000"/>
          </a:xfrm>
        </p:spPr>
        <p:txBody>
          <a:bodyPr>
            <a:normAutofit fontScale="47500" lnSpcReduction="20000"/>
          </a:bodyPr>
          <a:lstStyle/>
          <a:p>
            <a:pPr>
              <a:spcAft>
                <a:spcPts val="600"/>
              </a:spcAft>
            </a:pPr>
            <a:r>
              <a:rPr lang="en-US" sz="4400" b="1" dirty="0"/>
              <a:t>Vendors under certification:</a:t>
            </a:r>
          </a:p>
          <a:p>
            <a:pPr lvl="1">
              <a:spcAft>
                <a:spcPts val="600"/>
              </a:spcAft>
            </a:pPr>
            <a:r>
              <a:rPr lang="en-US" sz="4400" dirty="0" err="1"/>
              <a:t>ContentActive</a:t>
            </a:r>
            <a:r>
              <a:rPr lang="en-US" sz="4400" dirty="0"/>
              <a:t> (Harris County) - completed</a:t>
            </a:r>
          </a:p>
          <a:p>
            <a:pPr lvl="1">
              <a:spcAft>
                <a:spcPts val="600"/>
              </a:spcAft>
            </a:pPr>
            <a:r>
              <a:rPr lang="en-US" sz="4400" dirty="0"/>
              <a:t>ES&amp;S - pending</a:t>
            </a:r>
          </a:p>
          <a:p>
            <a:pPr lvl="1">
              <a:spcAft>
                <a:spcPts val="600"/>
              </a:spcAft>
            </a:pPr>
            <a:r>
              <a:rPr lang="en-US" sz="4400" dirty="0"/>
              <a:t>Montgomery County - pending</a:t>
            </a:r>
          </a:p>
          <a:p>
            <a:pPr lvl="1">
              <a:spcAft>
                <a:spcPts val="600"/>
              </a:spcAft>
            </a:pPr>
            <a:r>
              <a:rPr lang="en-US" sz="4400" dirty="0" err="1"/>
              <a:t>KnowInk</a:t>
            </a:r>
            <a:r>
              <a:rPr lang="en-US" sz="4400" dirty="0"/>
              <a:t> - pending</a:t>
            </a:r>
          </a:p>
          <a:p>
            <a:pPr lvl="1">
              <a:spcAft>
                <a:spcPts val="600"/>
              </a:spcAft>
            </a:pPr>
            <a:r>
              <a:rPr lang="en-US" sz="4400" dirty="0" err="1"/>
              <a:t>Tenex</a:t>
            </a:r>
            <a:r>
              <a:rPr lang="en-US" sz="4400" dirty="0"/>
              <a:t> - completed</a:t>
            </a:r>
          </a:p>
          <a:p>
            <a:pPr lvl="1">
              <a:spcAft>
                <a:spcPts val="600"/>
              </a:spcAft>
            </a:pPr>
            <a:r>
              <a:rPr lang="en-US" sz="4400" dirty="0" err="1"/>
              <a:t>Votec</a:t>
            </a:r>
            <a:r>
              <a:rPr lang="en-US" sz="4400" dirty="0"/>
              <a:t> - completed </a:t>
            </a:r>
          </a:p>
          <a:p>
            <a:pPr>
              <a:spcAft>
                <a:spcPts val="600"/>
              </a:spcAft>
            </a:pPr>
            <a:r>
              <a:rPr lang="en-US" sz="4400" dirty="0"/>
              <a:t>Reviewing process and standards and will provide updated certification standards by </a:t>
            </a:r>
            <a:r>
              <a:rPr lang="en-US" sz="4400" b="1" u="sng" dirty="0"/>
              <a:t>June 30, 2020</a:t>
            </a:r>
            <a:r>
              <a:rPr lang="en-US" sz="4400" dirty="0"/>
              <a:t>.</a:t>
            </a:r>
          </a:p>
          <a:p>
            <a:pPr>
              <a:spcAft>
                <a:spcPts val="600"/>
              </a:spcAft>
            </a:pPr>
            <a:r>
              <a:rPr lang="en-US" sz="4400" dirty="0"/>
              <a:t>New standards will likely include requirements to comply with common data formats. </a:t>
            </a:r>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12</a:t>
            </a:fld>
            <a:endParaRPr lang="en-US" dirty="0"/>
          </a:p>
        </p:txBody>
      </p:sp>
    </p:spTree>
    <p:extLst>
      <p:ext uri="{BB962C8B-B14F-4D97-AF65-F5344CB8AC3E}">
        <p14:creationId xmlns:p14="http://schemas.microsoft.com/office/powerpoint/2010/main" val="1718969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Election security</a:t>
            </a:r>
          </a:p>
        </p:txBody>
      </p:sp>
      <p:sp>
        <p:nvSpPr>
          <p:cNvPr id="10" name="Text Placeholder 9"/>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13</a:t>
            </a:fld>
            <a:endParaRPr lang="en-US" dirty="0"/>
          </a:p>
        </p:txBody>
      </p:sp>
    </p:spTree>
    <p:extLst>
      <p:ext uri="{BB962C8B-B14F-4D97-AF65-F5344CB8AC3E}">
        <p14:creationId xmlns:p14="http://schemas.microsoft.com/office/powerpoint/2010/main" val="4050391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b="1" dirty="0"/>
              <a:t>Election Security</a:t>
            </a:r>
          </a:p>
        </p:txBody>
      </p:sp>
      <p:sp>
        <p:nvSpPr>
          <p:cNvPr id="11" name="Content Placeholder 10"/>
          <p:cNvSpPr>
            <a:spLocks noGrp="1"/>
          </p:cNvSpPr>
          <p:nvPr>
            <p:ph idx="1"/>
          </p:nvPr>
        </p:nvSpPr>
        <p:spPr>
          <a:xfrm>
            <a:off x="457200" y="2057400"/>
            <a:ext cx="8229600" cy="4038600"/>
          </a:xfrm>
        </p:spPr>
        <p:txBody>
          <a:bodyPr>
            <a:normAutofit fontScale="77500" lnSpcReduction="20000"/>
          </a:bodyPr>
          <a:lstStyle/>
          <a:p>
            <a:r>
              <a:rPr lang="en-US" b="1" dirty="0"/>
              <a:t>H.B. 1421 (Israel)</a:t>
            </a:r>
          </a:p>
          <a:p>
            <a:pPr lvl="1"/>
            <a:r>
              <a:rPr lang="en-US" dirty="0"/>
              <a:t>Adds Chapter 279 “Cybersecurity of Election Systems” to Election Code. </a:t>
            </a:r>
          </a:p>
          <a:p>
            <a:pPr lvl="1"/>
            <a:r>
              <a:rPr lang="en-US" dirty="0"/>
              <a:t>Defines key terms</a:t>
            </a:r>
          </a:p>
          <a:p>
            <a:pPr lvl="1"/>
            <a:r>
              <a:rPr lang="en-US" dirty="0"/>
              <a:t>Requires SOS prescribe election security best practices</a:t>
            </a:r>
          </a:p>
          <a:p>
            <a:pPr lvl="1"/>
            <a:r>
              <a:rPr lang="en-US" dirty="0"/>
              <a:t>Prescribes breach notification requirements for county election officers and SOS. </a:t>
            </a:r>
          </a:p>
          <a:p>
            <a:pPr lvl="1"/>
            <a:r>
              <a:rPr lang="en-US" dirty="0"/>
              <a:t>Requires SOS provide cybersecurity training to SOS personnel and counties. </a:t>
            </a:r>
          </a:p>
          <a:p>
            <a:pPr lvl="1"/>
            <a:r>
              <a:rPr lang="en-US" dirty="0"/>
              <a:t>Requires all counties to complete the Election Security Assessment. </a:t>
            </a:r>
          </a:p>
          <a:p>
            <a:r>
              <a:rPr lang="en-US" dirty="0"/>
              <a:t>Effective:  September 1, 2019</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2433DE8-86C1-4F4F-837C-4C9702AB614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a:t>
            </a:r>
            <a:endParaRPr kumimoji="0" lang="en-US" sz="1200" b="1" i="0" u="none" strike="noStrike" kern="1200" cap="none" spc="0" normalizeH="0" baseline="0" noProof="0" dirty="0">
              <a:ln>
                <a:noFill/>
              </a:ln>
              <a:solidFill>
                <a:srgbClr val="26429A"/>
              </a:solidFill>
              <a:effectLst/>
              <a:uLnTx/>
              <a:uFillTx/>
              <a:latin typeface="Calibri" pitchFamily="34"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848694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Election Security</a:t>
            </a:r>
            <a:endParaRPr lang="en-US" dirty="0"/>
          </a:p>
        </p:txBody>
      </p:sp>
      <p:sp>
        <p:nvSpPr>
          <p:cNvPr id="3" name="Content Placeholder 2"/>
          <p:cNvSpPr>
            <a:spLocks noGrp="1"/>
          </p:cNvSpPr>
          <p:nvPr>
            <p:ph idx="1"/>
          </p:nvPr>
        </p:nvSpPr>
        <p:spPr>
          <a:xfrm>
            <a:off x="457200" y="1905000"/>
            <a:ext cx="8229600" cy="4343400"/>
          </a:xfrm>
        </p:spPr>
        <p:txBody>
          <a:bodyPr>
            <a:normAutofit/>
          </a:bodyPr>
          <a:lstStyle/>
          <a:p>
            <a:pPr>
              <a:spcAft>
                <a:spcPts val="600"/>
              </a:spcAft>
            </a:pPr>
            <a:r>
              <a:rPr lang="en-US" b="1" dirty="0"/>
              <a:t>Election Security Best Practices and Data Classifications </a:t>
            </a:r>
            <a:r>
              <a:rPr lang="en-US" dirty="0"/>
              <a:t>are in the process of being finalized – will be issued ASAP. </a:t>
            </a:r>
          </a:p>
          <a:p>
            <a:pPr>
              <a:spcAft>
                <a:spcPts val="600"/>
              </a:spcAft>
            </a:pPr>
            <a:r>
              <a:rPr lang="en-US" dirty="0"/>
              <a:t>Will be issued as an advisory with the intention of eventually creating some broad administrative rules. </a:t>
            </a:r>
          </a:p>
          <a:p>
            <a:pPr lvl="1"/>
            <a:endParaRPr lang="en-US" dirty="0"/>
          </a:p>
          <a:p>
            <a:pPr lvl="1"/>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15</a:t>
            </a:fld>
            <a:endParaRPr lang="en-US" dirty="0"/>
          </a:p>
        </p:txBody>
      </p:sp>
    </p:spTree>
    <p:extLst>
      <p:ext uri="{BB962C8B-B14F-4D97-AF65-F5344CB8AC3E}">
        <p14:creationId xmlns:p14="http://schemas.microsoft.com/office/powerpoint/2010/main" val="60885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a:t>Election Security </a:t>
            </a:r>
          </a:p>
        </p:txBody>
      </p:sp>
      <p:sp>
        <p:nvSpPr>
          <p:cNvPr id="3" name="Content Placeholder 2"/>
          <p:cNvSpPr>
            <a:spLocks noGrp="1"/>
          </p:cNvSpPr>
          <p:nvPr>
            <p:ph idx="1"/>
          </p:nvPr>
        </p:nvSpPr>
        <p:spPr>
          <a:xfrm>
            <a:off x="442127" y="1792396"/>
            <a:ext cx="8229600" cy="4560242"/>
          </a:xfrm>
        </p:spPr>
        <p:txBody>
          <a:bodyPr>
            <a:normAutofit/>
          </a:bodyPr>
          <a:lstStyle/>
          <a:p>
            <a:pPr lvl="0">
              <a:spcAft>
                <a:spcPts val="600"/>
              </a:spcAft>
            </a:pPr>
            <a:r>
              <a:rPr lang="en-US" sz="2400" b="1" dirty="0"/>
              <a:t>Best Practices Document contains the following components</a:t>
            </a:r>
          </a:p>
          <a:p>
            <a:pPr lvl="1">
              <a:spcAft>
                <a:spcPts val="600"/>
              </a:spcAft>
            </a:pPr>
            <a:r>
              <a:rPr lang="en-US" sz="2400" b="1" dirty="0"/>
              <a:t>Data Classification:   </a:t>
            </a:r>
            <a:r>
              <a:rPr lang="en-US" sz="2400" dirty="0"/>
              <a:t>Confidential, Sensitive, Internal, Public</a:t>
            </a:r>
          </a:p>
          <a:p>
            <a:pPr lvl="1">
              <a:spcBef>
                <a:spcPts val="0"/>
              </a:spcBef>
              <a:spcAft>
                <a:spcPts val="600"/>
              </a:spcAft>
            </a:pPr>
            <a:r>
              <a:rPr lang="en-US" sz="2400" b="1" dirty="0"/>
              <a:t>Four Broad Categories:</a:t>
            </a:r>
          </a:p>
          <a:p>
            <a:pPr lvl="2">
              <a:spcBef>
                <a:spcPts val="0"/>
              </a:spcBef>
            </a:pPr>
            <a:r>
              <a:rPr lang="en-US" dirty="0"/>
              <a:t>Policy and Procedures</a:t>
            </a:r>
          </a:p>
          <a:p>
            <a:pPr lvl="2">
              <a:spcBef>
                <a:spcPts val="0"/>
              </a:spcBef>
            </a:pPr>
            <a:r>
              <a:rPr lang="en-US" dirty="0"/>
              <a:t>Election Processes</a:t>
            </a:r>
          </a:p>
          <a:p>
            <a:pPr lvl="2">
              <a:spcBef>
                <a:spcPts val="0"/>
              </a:spcBef>
            </a:pPr>
            <a:r>
              <a:rPr lang="en-US" dirty="0"/>
              <a:t>Network and IT infrastructure</a:t>
            </a:r>
          </a:p>
          <a:p>
            <a:pPr lvl="2">
              <a:spcBef>
                <a:spcPts val="0"/>
              </a:spcBef>
            </a:pPr>
            <a:r>
              <a:rPr lang="en-US" dirty="0"/>
              <a:t>Supporting Technology</a:t>
            </a:r>
          </a:p>
          <a:p>
            <a:pPr lvl="1">
              <a:spcAft>
                <a:spcPts val="600"/>
              </a:spcAft>
            </a:pPr>
            <a:r>
              <a:rPr lang="en-US" sz="2400" b="1" dirty="0"/>
              <a:t>Appendices include a glossary of terms and a checklist </a:t>
            </a:r>
          </a:p>
          <a:p>
            <a:pPr lvl="2">
              <a:spcAft>
                <a:spcPts val="600"/>
              </a:spcAft>
            </a:pPr>
            <a:endParaRPr lang="en-US" sz="1400" dirty="0"/>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16</a:t>
            </a:fld>
            <a:endParaRPr lang="en-US" dirty="0"/>
          </a:p>
        </p:txBody>
      </p:sp>
    </p:spTree>
    <p:extLst>
      <p:ext uri="{BB962C8B-B14F-4D97-AF65-F5344CB8AC3E}">
        <p14:creationId xmlns:p14="http://schemas.microsoft.com/office/powerpoint/2010/main" val="2067202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Election Security </a:t>
            </a:r>
          </a:p>
        </p:txBody>
      </p:sp>
      <p:sp>
        <p:nvSpPr>
          <p:cNvPr id="3" name="Content Placeholder 2"/>
          <p:cNvSpPr>
            <a:spLocks noGrp="1"/>
          </p:cNvSpPr>
          <p:nvPr>
            <p:ph idx="1"/>
          </p:nvPr>
        </p:nvSpPr>
        <p:spPr>
          <a:xfrm>
            <a:off x="457200" y="1981200"/>
            <a:ext cx="8229600" cy="4038600"/>
          </a:xfrm>
        </p:spPr>
        <p:txBody>
          <a:bodyPr>
            <a:normAutofit fontScale="70000" lnSpcReduction="20000"/>
          </a:bodyPr>
          <a:lstStyle/>
          <a:p>
            <a:r>
              <a:rPr lang="en-US" b="1" dirty="0"/>
              <a:t>Election Security Trainers</a:t>
            </a:r>
          </a:p>
          <a:p>
            <a:pPr lvl="1"/>
            <a:r>
              <a:rPr lang="en-US" dirty="0"/>
              <a:t>Available to help individually and to provide regional trainings</a:t>
            </a:r>
          </a:p>
          <a:p>
            <a:pPr marL="457200" lvl="1" indent="0">
              <a:buNone/>
            </a:pPr>
            <a:endParaRPr lang="en-US" dirty="0"/>
          </a:p>
          <a:p>
            <a:r>
              <a:rPr lang="en-US" b="1" dirty="0" smtClean="0"/>
              <a:t>Election </a:t>
            </a:r>
            <a:r>
              <a:rPr lang="en-US" b="1" dirty="0"/>
              <a:t>Toolkit</a:t>
            </a:r>
          </a:p>
          <a:p>
            <a:pPr lvl="1"/>
            <a:r>
              <a:rPr lang="en-US" dirty="0"/>
              <a:t>Election Security Best Practices Guide</a:t>
            </a:r>
            <a:endParaRPr lang="en-US" sz="1600" dirty="0"/>
          </a:p>
          <a:p>
            <a:pPr lvl="1"/>
            <a:r>
              <a:rPr lang="en-US" dirty="0"/>
              <a:t>Election Information Security Policy Guide and Template</a:t>
            </a:r>
            <a:endParaRPr lang="en-US" sz="1600" dirty="0"/>
          </a:p>
          <a:p>
            <a:pPr lvl="1"/>
            <a:r>
              <a:rPr lang="en-US" dirty="0"/>
              <a:t>Election Cybersecurity Incident Response Plan Guide and Template</a:t>
            </a:r>
            <a:endParaRPr lang="en-US" sz="1600" dirty="0"/>
          </a:p>
          <a:p>
            <a:pPr lvl="1"/>
            <a:r>
              <a:rPr lang="en-US" dirty="0"/>
              <a:t>Election Continuity of Operations Plan Guide and Template</a:t>
            </a:r>
            <a:endParaRPr lang="en-US" sz="1600" dirty="0"/>
          </a:p>
          <a:p>
            <a:pPr lvl="1"/>
            <a:r>
              <a:rPr lang="en-US" dirty="0"/>
              <a:t>Election System Security Plan Guide and Template</a:t>
            </a:r>
            <a:endParaRPr lang="en-US" sz="1600" dirty="0"/>
          </a:p>
          <a:p>
            <a:pPr lvl="1"/>
            <a:r>
              <a:rPr lang="en-US" dirty="0"/>
              <a:t>Election Vendor Risk Management Policy Guide and </a:t>
            </a:r>
            <a:r>
              <a:rPr lang="en-US" dirty="0" smtClean="0"/>
              <a:t>Template</a:t>
            </a:r>
          </a:p>
          <a:p>
            <a:pPr marL="457200" lvl="1" indent="0">
              <a:buNone/>
            </a:pPr>
            <a:endParaRPr lang="en-US" dirty="0" smtClean="0"/>
          </a:p>
          <a:p>
            <a:r>
              <a:rPr lang="en-US" sz="3100" b="1" dirty="0"/>
              <a:t>2020 Election Security Update – Coming soon! </a:t>
            </a:r>
          </a:p>
          <a:p>
            <a:endParaRPr lang="en-US" sz="2000" dirty="0"/>
          </a:p>
          <a:p>
            <a:pPr lvl="1"/>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17</a:t>
            </a:fld>
            <a:endParaRPr lang="en-US" dirty="0"/>
          </a:p>
        </p:txBody>
      </p:sp>
    </p:spTree>
    <p:extLst>
      <p:ext uri="{BB962C8B-B14F-4D97-AF65-F5344CB8AC3E}">
        <p14:creationId xmlns:p14="http://schemas.microsoft.com/office/powerpoint/2010/main" val="4696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A807A-E2D4-5640-8831-DB5B04108724}"/>
              </a:ext>
            </a:extLst>
          </p:cNvPr>
          <p:cNvSpPr>
            <a:spLocks noGrp="1"/>
          </p:cNvSpPr>
          <p:nvPr>
            <p:ph type="title"/>
          </p:nvPr>
        </p:nvSpPr>
        <p:spPr/>
        <p:txBody>
          <a:bodyPr/>
          <a:lstStyle/>
          <a:p>
            <a:r>
              <a:rPr lang="en-US" dirty="0"/>
              <a:t>Web Posting Requirements</a:t>
            </a:r>
            <a:endParaRPr lang="en-US" b="1" dirty="0"/>
          </a:p>
        </p:txBody>
      </p:sp>
      <p:sp>
        <p:nvSpPr>
          <p:cNvPr id="7" name="Text Placeholder 6"/>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F5F09532-18C3-804D-A20F-F9D6E68EA0F8}"/>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092987E8-BCB3-4341-AB21-0CF7100FD3CE}"/>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a:extLst>
              <a:ext uri="{FF2B5EF4-FFF2-40B4-BE49-F238E27FC236}">
                <a16:creationId xmlns:a16="http://schemas.microsoft.com/office/drawing/2014/main" id="{D46D622B-19E9-1A42-878A-3B7E2D165BAC}"/>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947168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B866-3FB8-C646-9FE1-0AE72ED6DB47}"/>
              </a:ext>
            </a:extLst>
          </p:cNvPr>
          <p:cNvSpPr>
            <a:spLocks noGrp="1"/>
          </p:cNvSpPr>
          <p:nvPr>
            <p:ph type="title"/>
          </p:nvPr>
        </p:nvSpPr>
        <p:spPr>
          <a:xfrm>
            <a:off x="685800" y="755650"/>
            <a:ext cx="8229600" cy="1143000"/>
          </a:xfrm>
        </p:spPr>
        <p:txBody>
          <a:bodyPr/>
          <a:lstStyle/>
          <a:p>
            <a:r>
              <a:rPr lang="en-US" b="1" dirty="0"/>
              <a:t>Early Voting Rosters</a:t>
            </a:r>
          </a:p>
        </p:txBody>
      </p:sp>
      <p:sp>
        <p:nvSpPr>
          <p:cNvPr id="3" name="Content Placeholder 2">
            <a:extLst>
              <a:ext uri="{FF2B5EF4-FFF2-40B4-BE49-F238E27FC236}">
                <a16:creationId xmlns:a16="http://schemas.microsoft.com/office/drawing/2014/main" id="{2F4D5D01-1C35-B545-925D-D67D733C80C5}"/>
              </a:ext>
            </a:extLst>
          </p:cNvPr>
          <p:cNvSpPr>
            <a:spLocks noGrp="1"/>
          </p:cNvSpPr>
          <p:nvPr>
            <p:ph idx="1"/>
          </p:nvPr>
        </p:nvSpPr>
        <p:spPr>
          <a:xfrm>
            <a:off x="457200" y="2057400"/>
            <a:ext cx="8229600" cy="4295238"/>
          </a:xfrm>
        </p:spPr>
        <p:txBody>
          <a:bodyPr>
            <a:normAutofit/>
          </a:bodyPr>
          <a:lstStyle/>
          <a:p>
            <a:r>
              <a:rPr lang="en-US" dirty="0"/>
              <a:t>Both </a:t>
            </a:r>
            <a:r>
              <a:rPr lang="en-US" b="1" dirty="0"/>
              <a:t>SB 902 </a:t>
            </a:r>
            <a:r>
              <a:rPr lang="en-US" dirty="0"/>
              <a:t>and </a:t>
            </a:r>
            <a:r>
              <a:rPr lang="en-US" b="1" dirty="0"/>
              <a:t>HB 1850 </a:t>
            </a:r>
            <a:r>
              <a:rPr lang="en-US" dirty="0"/>
              <a:t>amended Sec. 87.121 adding new requirements for posting early voting rosters on an entity’s website. </a:t>
            </a:r>
          </a:p>
          <a:p>
            <a:pPr lvl="1"/>
            <a:r>
              <a:rPr lang="en-US" dirty="0"/>
              <a:t>Both amended the same subsection but in different ways.</a:t>
            </a:r>
          </a:p>
          <a:p>
            <a:pPr lvl="1"/>
            <a:r>
              <a:rPr lang="en-US" dirty="0"/>
              <a:t>There are some conflicts as to which requirements prevail for counties and SOS, but less so for local political subdivisions. </a:t>
            </a:r>
          </a:p>
        </p:txBody>
      </p:sp>
      <p:sp>
        <p:nvSpPr>
          <p:cNvPr id="4" name="Date Placeholder 3">
            <a:extLst>
              <a:ext uri="{FF2B5EF4-FFF2-40B4-BE49-F238E27FC236}">
                <a16:creationId xmlns:a16="http://schemas.microsoft.com/office/drawing/2014/main" id="{41427FE3-A54E-7740-9998-B57D19745384}"/>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5D5EE53F-7625-6247-9B9A-1DFB9B75EF9C}"/>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a:t>
            </a:r>
            <a:endParaRPr kumimoji="0" lang="en-US" sz="1200" b="1" i="0" u="none" strike="noStrike" kern="1200" cap="none" spc="0" normalizeH="0" baseline="0" noProof="0" dirty="0">
              <a:ln>
                <a:noFill/>
              </a:ln>
              <a:solidFill>
                <a:srgbClr val="26429A"/>
              </a:solidFill>
              <a:effectLst/>
              <a:uLnTx/>
              <a:uFillTx/>
              <a:latin typeface="Calibri" pitchFamily="34" charset="0"/>
              <a:ea typeface="+mn-ea"/>
              <a:cs typeface="Arial" charset="0"/>
            </a:endParaRPr>
          </a:p>
        </p:txBody>
      </p:sp>
      <p:sp>
        <p:nvSpPr>
          <p:cNvPr id="6" name="Slide Number Placeholder 5">
            <a:extLst>
              <a:ext uri="{FF2B5EF4-FFF2-40B4-BE49-F238E27FC236}">
                <a16:creationId xmlns:a16="http://schemas.microsoft.com/office/drawing/2014/main" id="{6F0878C8-A842-FC47-84A0-4D3649D88EB4}"/>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79933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normAutofit fontScale="85000" lnSpcReduction="20000"/>
          </a:bodyPr>
          <a:lstStyle/>
          <a:p>
            <a:r>
              <a:rPr lang="en-US" dirty="0"/>
              <a:t>Litigation Update</a:t>
            </a:r>
          </a:p>
          <a:p>
            <a:r>
              <a:rPr lang="en-US" dirty="0"/>
              <a:t>E-Pollbook Certification </a:t>
            </a:r>
          </a:p>
          <a:p>
            <a:r>
              <a:rPr lang="en-US" dirty="0"/>
              <a:t>Election Security Best Practices</a:t>
            </a:r>
          </a:p>
          <a:p>
            <a:r>
              <a:rPr lang="en-US" dirty="0"/>
              <a:t>Voter Registration</a:t>
            </a:r>
          </a:p>
          <a:p>
            <a:r>
              <a:rPr lang="en-US" dirty="0"/>
              <a:t>Early Voting Requirements</a:t>
            </a:r>
          </a:p>
          <a:p>
            <a:r>
              <a:rPr lang="en-US" dirty="0"/>
              <a:t>Web Posting Requirements</a:t>
            </a:r>
          </a:p>
          <a:p>
            <a:r>
              <a:rPr lang="en-US" dirty="0"/>
              <a:t>Primary Responsibilities</a:t>
            </a:r>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2</a:t>
            </a:fld>
            <a:endParaRPr lang="en-US" dirty="0"/>
          </a:p>
        </p:txBody>
      </p:sp>
    </p:spTree>
    <p:extLst>
      <p:ext uri="{BB962C8B-B14F-4D97-AF65-F5344CB8AC3E}">
        <p14:creationId xmlns:p14="http://schemas.microsoft.com/office/powerpoint/2010/main" val="3171844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DA47F-CF7D-7241-AFDE-A03AC8524162}"/>
              </a:ext>
            </a:extLst>
          </p:cNvPr>
          <p:cNvSpPr>
            <a:spLocks noGrp="1"/>
          </p:cNvSpPr>
          <p:nvPr>
            <p:ph type="title"/>
          </p:nvPr>
        </p:nvSpPr>
        <p:spPr/>
        <p:txBody>
          <a:bodyPr>
            <a:normAutofit/>
          </a:bodyPr>
          <a:lstStyle/>
          <a:p>
            <a:r>
              <a:rPr lang="en-US" b="1" dirty="0"/>
              <a:t>SB 902 - Requirements</a:t>
            </a:r>
          </a:p>
        </p:txBody>
      </p:sp>
      <p:sp>
        <p:nvSpPr>
          <p:cNvPr id="3" name="Content Placeholder 2">
            <a:extLst>
              <a:ext uri="{FF2B5EF4-FFF2-40B4-BE49-F238E27FC236}">
                <a16:creationId xmlns:a16="http://schemas.microsoft.com/office/drawing/2014/main" id="{8FF274F8-780E-5840-A7E9-18D2ECC1F1DA}"/>
              </a:ext>
            </a:extLst>
          </p:cNvPr>
          <p:cNvSpPr>
            <a:spLocks noGrp="1"/>
          </p:cNvSpPr>
          <p:nvPr>
            <p:ph idx="1"/>
          </p:nvPr>
        </p:nvSpPr>
        <p:spPr>
          <a:xfrm>
            <a:off x="457200" y="2057400"/>
            <a:ext cx="8229600" cy="3657600"/>
          </a:xfrm>
        </p:spPr>
        <p:txBody>
          <a:bodyPr>
            <a:normAutofit/>
          </a:bodyPr>
          <a:lstStyle/>
          <a:p>
            <a:r>
              <a:rPr lang="en-US" dirty="0"/>
              <a:t>For Primary Elections and General Election for State and County Officers –</a:t>
            </a:r>
          </a:p>
          <a:p>
            <a:pPr lvl="1"/>
            <a:r>
              <a:rPr lang="en-US" dirty="0"/>
              <a:t>Information contained on Early Voting Rosters (both in-in person and by mail) will be submitted to the SOS by the County Election Officers.</a:t>
            </a:r>
          </a:p>
          <a:p>
            <a:pPr lvl="1"/>
            <a:r>
              <a:rPr lang="en-US" dirty="0"/>
              <a:t>This information will be posted to the SOS website by 11:00 AM in a downloadable format. </a:t>
            </a:r>
          </a:p>
        </p:txBody>
      </p:sp>
      <p:sp>
        <p:nvSpPr>
          <p:cNvPr id="4" name="Date Placeholder 3">
            <a:extLst>
              <a:ext uri="{FF2B5EF4-FFF2-40B4-BE49-F238E27FC236}">
                <a16:creationId xmlns:a16="http://schemas.microsoft.com/office/drawing/2014/main" id="{5B209E09-5636-1946-BB6A-AFC2E16D47B0}"/>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3E7C39A0-52E2-5645-BCA4-D8D4D9D2E806}"/>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a:t>
            </a:r>
            <a:endParaRPr kumimoji="0" lang="en-US" sz="1200" b="1" i="0" u="none" strike="noStrike" kern="1200" cap="none" spc="0" normalizeH="0" baseline="0" noProof="0" dirty="0">
              <a:ln>
                <a:noFill/>
              </a:ln>
              <a:solidFill>
                <a:srgbClr val="26429A"/>
              </a:solidFill>
              <a:effectLst/>
              <a:uLnTx/>
              <a:uFillTx/>
              <a:latin typeface="Calibri" pitchFamily="34" charset="0"/>
              <a:ea typeface="+mn-ea"/>
              <a:cs typeface="Arial" charset="0"/>
            </a:endParaRPr>
          </a:p>
        </p:txBody>
      </p:sp>
      <p:sp>
        <p:nvSpPr>
          <p:cNvPr id="6" name="Slide Number Placeholder 5">
            <a:extLst>
              <a:ext uri="{FF2B5EF4-FFF2-40B4-BE49-F238E27FC236}">
                <a16:creationId xmlns:a16="http://schemas.microsoft.com/office/drawing/2014/main" id="{5D702520-ED36-0149-B4BE-B987CA02A5B7}"/>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036745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01F0C-7059-6541-86D0-BBF9D7C483A6}"/>
              </a:ext>
            </a:extLst>
          </p:cNvPr>
          <p:cNvSpPr>
            <a:spLocks noGrp="1"/>
          </p:cNvSpPr>
          <p:nvPr>
            <p:ph type="title"/>
          </p:nvPr>
        </p:nvSpPr>
        <p:spPr/>
        <p:txBody>
          <a:bodyPr/>
          <a:lstStyle/>
          <a:p>
            <a:r>
              <a:rPr lang="en-US" b="1" dirty="0"/>
              <a:t>HB 1850 - Requirements</a:t>
            </a:r>
          </a:p>
        </p:txBody>
      </p:sp>
      <p:sp>
        <p:nvSpPr>
          <p:cNvPr id="3" name="Content Placeholder 2">
            <a:extLst>
              <a:ext uri="{FF2B5EF4-FFF2-40B4-BE49-F238E27FC236}">
                <a16:creationId xmlns:a16="http://schemas.microsoft.com/office/drawing/2014/main" id="{44BCAE12-E7D6-3C4D-8CBE-466040A78063}"/>
              </a:ext>
            </a:extLst>
          </p:cNvPr>
          <p:cNvSpPr>
            <a:spLocks noGrp="1"/>
          </p:cNvSpPr>
          <p:nvPr>
            <p:ph idx="1"/>
          </p:nvPr>
        </p:nvSpPr>
        <p:spPr>
          <a:xfrm>
            <a:off x="152400" y="1988127"/>
            <a:ext cx="8991600" cy="3810000"/>
          </a:xfrm>
        </p:spPr>
        <p:txBody>
          <a:bodyPr>
            <a:normAutofit/>
          </a:bodyPr>
          <a:lstStyle/>
          <a:p>
            <a:r>
              <a:rPr lang="en-US" dirty="0"/>
              <a:t>For all elections in which the </a:t>
            </a:r>
            <a:r>
              <a:rPr lang="en-US" b="1" dirty="0"/>
              <a:t>County Clerk </a:t>
            </a:r>
            <a:r>
              <a:rPr lang="en-US" dirty="0"/>
              <a:t>is the early voting clerk – </a:t>
            </a:r>
          </a:p>
          <a:p>
            <a:pPr lvl="1"/>
            <a:r>
              <a:rPr lang="en-US" dirty="0"/>
              <a:t>Information contained on Early Voting Rosters (both in-person and by-mail) must be posted on the county’s website.</a:t>
            </a:r>
          </a:p>
          <a:p>
            <a:pPr lvl="1"/>
            <a:r>
              <a:rPr lang="en-US" dirty="0"/>
              <a:t>Does not state specific time.</a:t>
            </a:r>
          </a:p>
          <a:p>
            <a:pPr lvl="1"/>
            <a:r>
              <a:rPr lang="en-US" b="1" dirty="0"/>
              <a:t>SOS Recommendation</a:t>
            </a:r>
            <a:r>
              <a:rPr lang="en-US" dirty="0"/>
              <a:t>:  11:00 am per 87.121(g) and (h)</a:t>
            </a:r>
          </a:p>
        </p:txBody>
      </p:sp>
      <p:sp>
        <p:nvSpPr>
          <p:cNvPr id="4" name="Date Placeholder 3">
            <a:extLst>
              <a:ext uri="{FF2B5EF4-FFF2-40B4-BE49-F238E27FC236}">
                <a16:creationId xmlns:a16="http://schemas.microsoft.com/office/drawing/2014/main" id="{7A7240BA-5A16-3144-AB73-D17D0E45474F}"/>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2A26BCCC-08C1-A246-B69E-3C09AECB9C48}"/>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a:extLst>
              <a:ext uri="{FF2B5EF4-FFF2-40B4-BE49-F238E27FC236}">
                <a16:creationId xmlns:a16="http://schemas.microsoft.com/office/drawing/2014/main" id="{0811D133-139F-CE4A-9FF8-5FCAA514615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396804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HB 1850 - Requirements</a:t>
            </a:r>
          </a:p>
        </p:txBody>
      </p:sp>
      <p:sp>
        <p:nvSpPr>
          <p:cNvPr id="3" name="Content Placeholder 2"/>
          <p:cNvSpPr>
            <a:spLocks noGrp="1"/>
          </p:cNvSpPr>
          <p:nvPr>
            <p:ph idx="1"/>
          </p:nvPr>
        </p:nvSpPr>
        <p:spPr>
          <a:xfrm>
            <a:off x="457200" y="2057400"/>
            <a:ext cx="8458200" cy="3581400"/>
          </a:xfrm>
        </p:spPr>
        <p:txBody>
          <a:bodyPr>
            <a:normAutofit fontScale="92500" lnSpcReduction="20000"/>
          </a:bodyPr>
          <a:lstStyle/>
          <a:p>
            <a:r>
              <a:rPr lang="en-US" dirty="0"/>
              <a:t>For all other elections (County Clerk is </a:t>
            </a:r>
            <a:r>
              <a:rPr lang="en-US" b="1" dirty="0"/>
              <a:t>NOT</a:t>
            </a:r>
            <a:r>
              <a:rPr lang="en-US" dirty="0"/>
              <a:t> the early voting clerk by law or contract)</a:t>
            </a:r>
          </a:p>
          <a:p>
            <a:pPr lvl="1"/>
            <a:r>
              <a:rPr lang="en-US" dirty="0"/>
              <a:t>Information contained on Early Voting Rosters (both in-person and by-mail) must be posted on the website.</a:t>
            </a:r>
          </a:p>
          <a:p>
            <a:pPr lvl="1"/>
            <a:r>
              <a:rPr lang="en-US" dirty="0"/>
              <a:t>If no website, then bulletin board used for posting notice of meetings of the governing body of the authority. </a:t>
            </a:r>
          </a:p>
          <a:p>
            <a:pPr lvl="1"/>
            <a:r>
              <a:rPr lang="en-US" dirty="0"/>
              <a:t>Does not state specific time.</a:t>
            </a:r>
          </a:p>
          <a:p>
            <a:pPr lvl="1"/>
            <a:r>
              <a:rPr lang="en-US" b="1" dirty="0"/>
              <a:t>SOS Recommendation</a:t>
            </a:r>
            <a:r>
              <a:rPr lang="en-US" dirty="0"/>
              <a:t>:  11:00 am per 87.121(g) and (h)</a:t>
            </a:r>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007183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229600" cy="1143000"/>
          </a:xfrm>
        </p:spPr>
        <p:txBody>
          <a:bodyPr/>
          <a:lstStyle/>
          <a:p>
            <a:r>
              <a:rPr lang="en-US" b="1" dirty="0"/>
              <a:t>HB 1850 - Requirements</a:t>
            </a:r>
          </a:p>
        </p:txBody>
      </p:sp>
      <p:sp>
        <p:nvSpPr>
          <p:cNvPr id="3" name="Content Placeholder 2"/>
          <p:cNvSpPr>
            <a:spLocks noGrp="1"/>
          </p:cNvSpPr>
          <p:nvPr>
            <p:ph idx="1"/>
          </p:nvPr>
        </p:nvSpPr>
        <p:spPr>
          <a:xfrm>
            <a:off x="457200" y="1676400"/>
            <a:ext cx="8229600" cy="4724400"/>
          </a:xfrm>
        </p:spPr>
        <p:txBody>
          <a:bodyPr>
            <a:normAutofit fontScale="92500"/>
          </a:bodyPr>
          <a:lstStyle/>
          <a:p>
            <a:pPr>
              <a:spcAft>
                <a:spcPts val="600"/>
              </a:spcAft>
            </a:pPr>
            <a:r>
              <a:rPr lang="en-US" dirty="0"/>
              <a:t>HB 1850 has language regarding the SOS making early voting rosters available on SOS website, however, the SOS has no way receiving and posting this information for local elections. </a:t>
            </a:r>
          </a:p>
          <a:p>
            <a:pPr>
              <a:spcAft>
                <a:spcPts val="600"/>
              </a:spcAft>
            </a:pPr>
            <a:r>
              <a:rPr lang="en-US" dirty="0"/>
              <a:t>The legislation did not create a mechanism for providing this information to the SOS. </a:t>
            </a:r>
          </a:p>
          <a:p>
            <a:pPr>
              <a:spcAft>
                <a:spcPts val="600"/>
              </a:spcAft>
            </a:pPr>
            <a:r>
              <a:rPr lang="en-US" dirty="0"/>
              <a:t>However, the SOS does provide a link to county election websites which will contain the county’s rosters. </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936246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D91F-24E4-124D-8D98-D4A9A87461E9}"/>
              </a:ext>
            </a:extLst>
          </p:cNvPr>
          <p:cNvSpPr>
            <a:spLocks noGrp="1"/>
          </p:cNvSpPr>
          <p:nvPr>
            <p:ph type="title"/>
          </p:nvPr>
        </p:nvSpPr>
        <p:spPr/>
        <p:txBody>
          <a:bodyPr>
            <a:normAutofit fontScale="90000"/>
          </a:bodyPr>
          <a:lstStyle/>
          <a:p>
            <a:pPr algn="ctr"/>
            <a:r>
              <a:rPr lang="en-US" b="1" dirty="0"/>
              <a:t>What information has to be posted?</a:t>
            </a:r>
          </a:p>
        </p:txBody>
      </p:sp>
      <p:sp>
        <p:nvSpPr>
          <p:cNvPr id="3" name="Content Placeholder 2">
            <a:extLst>
              <a:ext uri="{FF2B5EF4-FFF2-40B4-BE49-F238E27FC236}">
                <a16:creationId xmlns:a16="http://schemas.microsoft.com/office/drawing/2014/main" id="{8FC69472-4488-1C4A-94FA-151B4EA2F0B0}"/>
              </a:ext>
            </a:extLst>
          </p:cNvPr>
          <p:cNvSpPr>
            <a:spLocks noGrp="1"/>
          </p:cNvSpPr>
          <p:nvPr>
            <p:ph idx="1"/>
          </p:nvPr>
        </p:nvSpPr>
        <p:spPr>
          <a:xfrm>
            <a:off x="457200" y="2057400"/>
            <a:ext cx="8229600" cy="3962400"/>
          </a:xfrm>
        </p:spPr>
        <p:txBody>
          <a:bodyPr>
            <a:normAutofit lnSpcReduction="10000"/>
          </a:bodyPr>
          <a:lstStyle/>
          <a:p>
            <a:r>
              <a:rPr lang="en-US" dirty="0"/>
              <a:t>HB 1850 provides that, at a minimum, the list must contain name and VUID.</a:t>
            </a:r>
          </a:p>
          <a:p>
            <a:r>
              <a:rPr lang="en-US" dirty="0"/>
              <a:t>SB 902 doesn’t specify any express alternatives to what is contained on the roster. </a:t>
            </a:r>
          </a:p>
          <a:p>
            <a:r>
              <a:rPr lang="en-US" b="1" dirty="0"/>
              <a:t>For elections in 2020, SOS will only be posting name, VUID, and precinct number as a way to be more protective of voter information. </a:t>
            </a:r>
          </a:p>
        </p:txBody>
      </p:sp>
      <p:sp>
        <p:nvSpPr>
          <p:cNvPr id="4" name="Date Placeholder 3">
            <a:extLst>
              <a:ext uri="{FF2B5EF4-FFF2-40B4-BE49-F238E27FC236}">
                <a16:creationId xmlns:a16="http://schemas.microsoft.com/office/drawing/2014/main" id="{0B05B82E-3EC0-1F4F-B270-0043A60CC7A6}"/>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C0AC643B-8493-9848-A82E-A96C55014D44}"/>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a:extLst>
              <a:ext uri="{FF2B5EF4-FFF2-40B4-BE49-F238E27FC236}">
                <a16:creationId xmlns:a16="http://schemas.microsoft.com/office/drawing/2014/main" id="{41888040-97C5-F347-BB07-E6159B55D407}"/>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615616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HB 933 - Requirements</a:t>
            </a:r>
          </a:p>
        </p:txBody>
      </p:sp>
      <p:sp>
        <p:nvSpPr>
          <p:cNvPr id="3" name="Content Placeholder 2"/>
          <p:cNvSpPr>
            <a:spLocks noGrp="1"/>
          </p:cNvSpPr>
          <p:nvPr>
            <p:ph idx="1"/>
          </p:nvPr>
        </p:nvSpPr>
        <p:spPr>
          <a:xfrm>
            <a:off x="457200" y="2057400"/>
            <a:ext cx="8229600" cy="4295238"/>
          </a:xfrm>
        </p:spPr>
        <p:txBody>
          <a:bodyPr>
            <a:normAutofit fontScale="85000" lnSpcReduction="20000"/>
          </a:bodyPr>
          <a:lstStyle/>
          <a:p>
            <a:pPr>
              <a:spcAft>
                <a:spcPts val="600"/>
              </a:spcAft>
            </a:pPr>
            <a:r>
              <a:rPr lang="en-US" dirty="0"/>
              <a:t>Requires the posting of </a:t>
            </a:r>
            <a:r>
              <a:rPr lang="en-US" dirty="0">
                <a:solidFill>
                  <a:srgbClr val="1F367F"/>
                </a:solidFill>
              </a:rPr>
              <a:t>Election day and EV polling places for county and local elections on county and SOS website (in certain circumstances). </a:t>
            </a:r>
          </a:p>
          <a:p>
            <a:pPr>
              <a:spcAft>
                <a:spcPts val="600"/>
              </a:spcAft>
            </a:pPr>
            <a:r>
              <a:rPr lang="en-US" dirty="0">
                <a:solidFill>
                  <a:srgbClr val="1F367F"/>
                </a:solidFill>
              </a:rPr>
              <a:t>This information is provided to the county under 4.008.</a:t>
            </a:r>
          </a:p>
          <a:p>
            <a:pPr>
              <a:spcAft>
                <a:spcPts val="600"/>
              </a:spcAft>
            </a:pPr>
            <a:r>
              <a:rPr lang="en-US" dirty="0">
                <a:solidFill>
                  <a:srgbClr val="1F367F"/>
                </a:solidFill>
              </a:rPr>
              <a:t>County must post polling locations for all </a:t>
            </a:r>
            <a:r>
              <a:rPr lang="en-US" b="1" dirty="0">
                <a:solidFill>
                  <a:srgbClr val="1F367F"/>
                </a:solidFill>
              </a:rPr>
              <a:t>local elections on county’s website</a:t>
            </a:r>
            <a:r>
              <a:rPr lang="en-US" dirty="0">
                <a:solidFill>
                  <a:srgbClr val="1F367F"/>
                </a:solidFill>
              </a:rPr>
              <a:t>. 4.003(b).</a:t>
            </a:r>
          </a:p>
          <a:p>
            <a:pPr>
              <a:spcAft>
                <a:spcPts val="600"/>
              </a:spcAft>
            </a:pPr>
            <a:r>
              <a:rPr lang="en-US" dirty="0">
                <a:solidFill>
                  <a:srgbClr val="1F367F"/>
                </a:solidFill>
              </a:rPr>
              <a:t>SOS will obtain this information from the county and will post on SOS website for those elections that fall on uniform election dates and for which the county is serving as the early voting clerk. </a:t>
            </a:r>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522952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Primary Responsibilities</a:t>
            </a:r>
          </a:p>
        </p:txBody>
      </p:sp>
      <p:sp>
        <p:nvSpPr>
          <p:cNvPr id="11" name="Text Placeholder 10"/>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26</a:t>
            </a:fld>
            <a:endParaRPr lang="en-US" dirty="0"/>
          </a:p>
        </p:txBody>
      </p:sp>
    </p:spTree>
    <p:extLst>
      <p:ext uri="{BB962C8B-B14F-4D97-AF65-F5344CB8AC3E}">
        <p14:creationId xmlns:p14="http://schemas.microsoft.com/office/powerpoint/2010/main" val="814599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Important Dates</a:t>
            </a:r>
          </a:p>
        </p:txBody>
      </p:sp>
      <p:sp>
        <p:nvSpPr>
          <p:cNvPr id="3" name="Content Placeholder 2"/>
          <p:cNvSpPr>
            <a:spLocks noGrp="1"/>
          </p:cNvSpPr>
          <p:nvPr>
            <p:ph idx="1"/>
          </p:nvPr>
        </p:nvSpPr>
        <p:spPr/>
        <p:txBody>
          <a:bodyPr/>
          <a:lstStyle/>
          <a:p>
            <a:r>
              <a:rPr lang="en-US" dirty="0"/>
              <a:t>January 18, 2020: FPCA Mail-Out Deadline</a:t>
            </a:r>
          </a:p>
          <a:p>
            <a:pPr lvl="1"/>
            <a:r>
              <a:rPr lang="en-US" dirty="0"/>
              <a:t>Ballots to FPCA voters MUST be mailed out by this date.</a:t>
            </a:r>
          </a:p>
          <a:p>
            <a:pPr lvl="1"/>
            <a:r>
              <a:rPr lang="en-US" b="1" dirty="0"/>
              <a:t>Or Else. </a:t>
            </a:r>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27</a:t>
            </a:fld>
            <a:endParaRPr lang="en-US" dirty="0"/>
          </a:p>
        </p:txBody>
      </p:sp>
    </p:spTree>
    <p:extLst>
      <p:ext uri="{BB962C8B-B14F-4D97-AF65-F5344CB8AC3E}">
        <p14:creationId xmlns:p14="http://schemas.microsoft.com/office/powerpoint/2010/main" val="980677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Important Dates</a:t>
            </a:r>
          </a:p>
        </p:txBody>
      </p:sp>
      <p:sp>
        <p:nvSpPr>
          <p:cNvPr id="3" name="Content Placeholder 2"/>
          <p:cNvSpPr>
            <a:spLocks noGrp="1"/>
          </p:cNvSpPr>
          <p:nvPr>
            <p:ph idx="1"/>
          </p:nvPr>
        </p:nvSpPr>
        <p:spPr>
          <a:xfrm>
            <a:off x="457200" y="2057400"/>
            <a:ext cx="8229600" cy="3962400"/>
          </a:xfrm>
        </p:spPr>
        <p:txBody>
          <a:bodyPr>
            <a:normAutofit/>
          </a:bodyPr>
          <a:lstStyle/>
          <a:p>
            <a:r>
              <a:rPr lang="en-US" dirty="0"/>
              <a:t>February 3, 2020: Voter Registration Deadline</a:t>
            </a:r>
          </a:p>
          <a:p>
            <a:r>
              <a:rPr lang="en-US" dirty="0"/>
              <a:t>February 18, 2020: First day of EV</a:t>
            </a:r>
          </a:p>
          <a:p>
            <a:pPr lvl="1"/>
            <a:r>
              <a:rPr lang="en-US" dirty="0"/>
              <a:t>This is a Tuesday, due to President’s Day</a:t>
            </a:r>
          </a:p>
          <a:p>
            <a:r>
              <a:rPr lang="en-US" dirty="0"/>
              <a:t>February 21, 2020: Last day to receive FPCAs or ABBMs</a:t>
            </a:r>
          </a:p>
          <a:p>
            <a:r>
              <a:rPr lang="en-US" dirty="0"/>
              <a:t>Friday, February 28, 2020: Last day of EV</a:t>
            </a:r>
          </a:p>
          <a:p>
            <a:r>
              <a:rPr lang="en-US" dirty="0"/>
              <a:t>March 3, 2020: Election Day</a:t>
            </a:r>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28</a:t>
            </a:fld>
            <a:endParaRPr lang="en-US" dirty="0"/>
          </a:p>
        </p:txBody>
      </p:sp>
    </p:spTree>
    <p:extLst>
      <p:ext uri="{BB962C8B-B14F-4D97-AF65-F5344CB8AC3E}">
        <p14:creationId xmlns:p14="http://schemas.microsoft.com/office/powerpoint/2010/main" val="2314165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41691-101A-A340-A115-E14C67F68027}"/>
              </a:ext>
            </a:extLst>
          </p:cNvPr>
          <p:cNvSpPr>
            <a:spLocks noGrp="1"/>
          </p:cNvSpPr>
          <p:nvPr>
            <p:ph type="title"/>
          </p:nvPr>
        </p:nvSpPr>
        <p:spPr/>
        <p:txBody>
          <a:bodyPr>
            <a:normAutofit/>
          </a:bodyPr>
          <a:lstStyle/>
          <a:p>
            <a:r>
              <a:rPr lang="en-US" b="1" dirty="0"/>
              <a:t>HB 2640 - Requirements</a:t>
            </a:r>
          </a:p>
        </p:txBody>
      </p:sp>
      <p:sp>
        <p:nvSpPr>
          <p:cNvPr id="3" name="Content Placeholder 2">
            <a:extLst>
              <a:ext uri="{FF2B5EF4-FFF2-40B4-BE49-F238E27FC236}">
                <a16:creationId xmlns:a16="http://schemas.microsoft.com/office/drawing/2014/main" id="{91DF3FA4-C7EF-B741-9177-0AC254653235}"/>
              </a:ext>
            </a:extLst>
          </p:cNvPr>
          <p:cNvSpPr>
            <a:spLocks noGrp="1"/>
          </p:cNvSpPr>
          <p:nvPr>
            <p:ph idx="1"/>
          </p:nvPr>
        </p:nvSpPr>
        <p:spPr>
          <a:xfrm>
            <a:off x="457200" y="2057400"/>
            <a:ext cx="8229600" cy="3505200"/>
          </a:xfrm>
        </p:spPr>
        <p:txBody>
          <a:bodyPr>
            <a:normAutofit/>
          </a:bodyPr>
          <a:lstStyle/>
          <a:p>
            <a:pPr>
              <a:spcAft>
                <a:spcPts val="600"/>
              </a:spcAft>
            </a:pPr>
            <a:r>
              <a:rPr lang="en-US" dirty="0"/>
              <a:t>Precinct by Precinct reporting is for county and precinct offices up to statewide offices.</a:t>
            </a:r>
          </a:p>
          <a:p>
            <a:pPr>
              <a:spcAft>
                <a:spcPts val="600"/>
              </a:spcAft>
            </a:pPr>
            <a:r>
              <a:rPr lang="en-US" b="1" dirty="0"/>
              <a:t>Eliminates precinct by precinct reporting for local political subdivisions</a:t>
            </a:r>
            <a:r>
              <a:rPr lang="en-US" dirty="0"/>
              <a:t>. </a:t>
            </a:r>
          </a:p>
          <a:p>
            <a:pPr marL="0" indent="0">
              <a:spcAft>
                <a:spcPts val="600"/>
              </a:spcAft>
              <a:buNone/>
            </a:pPr>
            <a:endParaRPr lang="en-US" dirty="0"/>
          </a:p>
        </p:txBody>
      </p:sp>
      <p:sp>
        <p:nvSpPr>
          <p:cNvPr id="4" name="Date Placeholder 3">
            <a:extLst>
              <a:ext uri="{FF2B5EF4-FFF2-40B4-BE49-F238E27FC236}">
                <a16:creationId xmlns:a16="http://schemas.microsoft.com/office/drawing/2014/main" id="{686E7DAA-F4D4-F34C-AA89-D30A7C7771C1}"/>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40EE195F-842C-2C47-8313-69D5E5821B73}"/>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a:t>
            </a:r>
            <a:endParaRPr kumimoji="0" lang="en-US" sz="1200" b="1" i="0" u="none" strike="noStrike" kern="1200" cap="none" spc="0" normalizeH="0" baseline="0" noProof="0" dirty="0">
              <a:ln>
                <a:noFill/>
              </a:ln>
              <a:solidFill>
                <a:srgbClr val="26429A"/>
              </a:solidFill>
              <a:effectLst/>
              <a:uLnTx/>
              <a:uFillTx/>
              <a:latin typeface="Calibri" pitchFamily="34" charset="0"/>
              <a:ea typeface="+mn-ea"/>
              <a:cs typeface="Arial" charset="0"/>
            </a:endParaRPr>
          </a:p>
        </p:txBody>
      </p:sp>
      <p:sp>
        <p:nvSpPr>
          <p:cNvPr id="6" name="Slide Number Placeholder 5">
            <a:extLst>
              <a:ext uri="{FF2B5EF4-FFF2-40B4-BE49-F238E27FC236}">
                <a16:creationId xmlns:a16="http://schemas.microsoft.com/office/drawing/2014/main" id="{8226F23A-6347-7E43-8421-6822589A180D}"/>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01489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502" y="654050"/>
            <a:ext cx="8229600" cy="1143000"/>
          </a:xfrm>
        </p:spPr>
        <p:txBody>
          <a:bodyPr>
            <a:normAutofit/>
          </a:bodyPr>
          <a:lstStyle/>
          <a:p>
            <a:r>
              <a:rPr lang="en-US" b="1" dirty="0" smtClean="0"/>
              <a:t>Texas By the Numbers</a:t>
            </a:r>
            <a:endParaRPr lang="en-US" b="1" dirty="0"/>
          </a:p>
        </p:txBody>
      </p:sp>
      <p:sp>
        <p:nvSpPr>
          <p:cNvPr id="3" name="Content Placeholder 2"/>
          <p:cNvSpPr>
            <a:spLocks noGrp="1"/>
          </p:cNvSpPr>
          <p:nvPr>
            <p:ph idx="1"/>
          </p:nvPr>
        </p:nvSpPr>
        <p:spPr>
          <a:xfrm>
            <a:off x="4242487" y="1981200"/>
            <a:ext cx="4648199" cy="4038600"/>
          </a:xfrm>
        </p:spPr>
        <p:txBody>
          <a:bodyPr>
            <a:normAutofit lnSpcReduction="10000"/>
          </a:bodyPr>
          <a:lstStyle/>
          <a:p>
            <a:r>
              <a:rPr lang="en-US" sz="2400" b="1" dirty="0" smtClean="0"/>
              <a:t>Registered Voters </a:t>
            </a:r>
            <a:r>
              <a:rPr lang="en-US" sz="2400" dirty="0" smtClean="0"/>
              <a:t>= </a:t>
            </a:r>
            <a:r>
              <a:rPr lang="en-US" sz="2400" b="1" dirty="0" smtClean="0"/>
              <a:t>16,092,616</a:t>
            </a:r>
          </a:p>
          <a:p>
            <a:r>
              <a:rPr lang="en-US" sz="2400" b="1" dirty="0" smtClean="0"/>
              <a:t>254 Counties </a:t>
            </a:r>
          </a:p>
          <a:p>
            <a:r>
              <a:rPr lang="en-US" sz="2400" b="1" dirty="0" smtClean="0"/>
              <a:t>750+ Political </a:t>
            </a:r>
            <a:r>
              <a:rPr lang="en-US" sz="2400" b="1" dirty="0"/>
              <a:t>P</a:t>
            </a:r>
            <a:r>
              <a:rPr lang="en-US" sz="2400" b="1" dirty="0" smtClean="0"/>
              <a:t>arty </a:t>
            </a:r>
            <a:r>
              <a:rPr lang="en-US" sz="2400" b="1" dirty="0"/>
              <a:t>C</a:t>
            </a:r>
            <a:r>
              <a:rPr lang="en-US" sz="2400" b="1" dirty="0" smtClean="0"/>
              <a:t>hairs</a:t>
            </a:r>
          </a:p>
          <a:p>
            <a:r>
              <a:rPr lang="en-US" sz="2400" b="1" dirty="0" smtClean="0"/>
              <a:t>Approximately….</a:t>
            </a:r>
          </a:p>
          <a:p>
            <a:pPr lvl="1"/>
            <a:r>
              <a:rPr lang="en-US" sz="2000" b="1" dirty="0" smtClean="0"/>
              <a:t>2000 Water Districts</a:t>
            </a:r>
          </a:p>
          <a:p>
            <a:pPr lvl="1"/>
            <a:r>
              <a:rPr lang="en-US" sz="2000" b="1" dirty="0" smtClean="0"/>
              <a:t>1400 </a:t>
            </a:r>
            <a:r>
              <a:rPr lang="en-US" sz="2000" b="1" dirty="0"/>
              <a:t>Municipalities</a:t>
            </a:r>
          </a:p>
          <a:p>
            <a:pPr lvl="1"/>
            <a:r>
              <a:rPr lang="en-US" sz="2000" b="1" dirty="0" smtClean="0"/>
              <a:t>1200 School Districts</a:t>
            </a:r>
          </a:p>
          <a:p>
            <a:pPr lvl="1"/>
            <a:r>
              <a:rPr lang="en-US" sz="2000" b="1" dirty="0" smtClean="0"/>
              <a:t>And numerous hospital districts, library districts, emergency services districts, etc. </a:t>
            </a:r>
          </a:p>
          <a:p>
            <a:r>
              <a:rPr lang="en-US" sz="2000" b="1" dirty="0" smtClean="0"/>
              <a:t>And they all have elections! </a:t>
            </a:r>
            <a:r>
              <a:rPr lang="en-US" sz="2000" b="1" dirty="0"/>
              <a:t>	</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488981-48A1-403A-85DA-53EEEC33685E}"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t>Texas Secretary of State Elections Division</a:t>
            </a:r>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pic>
        <p:nvPicPr>
          <p:cNvPr id="8"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733" y="2133600"/>
            <a:ext cx="4179824" cy="3886200"/>
          </a:xfrm>
          <a:prstGeom prst="rect">
            <a:avLst/>
          </a:prstGeom>
        </p:spPr>
      </p:pic>
    </p:spTree>
    <p:extLst>
      <p:ext uri="{BB962C8B-B14F-4D97-AF65-F5344CB8AC3E}">
        <p14:creationId xmlns:p14="http://schemas.microsoft.com/office/powerpoint/2010/main" val="1380508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HB 2640 </a:t>
            </a:r>
            <a:r>
              <a:rPr lang="en-US" b="1" dirty="0" smtClean="0"/>
              <a:t>–Requirements</a:t>
            </a:r>
            <a:endParaRPr lang="en-US" b="1" dirty="0"/>
          </a:p>
        </p:txBody>
      </p:sp>
      <p:sp>
        <p:nvSpPr>
          <p:cNvPr id="3" name="Content Placeholder 2"/>
          <p:cNvSpPr>
            <a:spLocks noGrp="1"/>
          </p:cNvSpPr>
          <p:nvPr>
            <p:ph idx="1"/>
          </p:nvPr>
        </p:nvSpPr>
        <p:spPr>
          <a:xfrm>
            <a:off x="457200" y="2057400"/>
            <a:ext cx="8229600" cy="4295238"/>
          </a:xfrm>
        </p:spPr>
        <p:txBody>
          <a:bodyPr>
            <a:normAutofit/>
          </a:bodyPr>
          <a:lstStyle/>
          <a:p>
            <a:r>
              <a:rPr lang="en-US" sz="2800" dirty="0"/>
              <a:t>Notice of Death/Withdrawal/Ineligibility</a:t>
            </a:r>
          </a:p>
          <a:p>
            <a:pPr lvl="1"/>
            <a:r>
              <a:rPr lang="en-US" sz="2400" dirty="0"/>
              <a:t>Chair must provide to CEO for posting on county website</a:t>
            </a:r>
          </a:p>
          <a:p>
            <a:r>
              <a:rPr lang="en-US" sz="2800" dirty="0"/>
              <a:t>Notice of Conventions</a:t>
            </a:r>
          </a:p>
          <a:p>
            <a:pPr lvl="1"/>
            <a:r>
              <a:rPr lang="en-US" sz="2400" dirty="0"/>
              <a:t>Must be posted at polling place during early voting and on election day</a:t>
            </a:r>
          </a:p>
          <a:p>
            <a:pPr lvl="1"/>
            <a:r>
              <a:rPr lang="en-US" sz="2400" dirty="0"/>
              <a:t>Party may contract with county to supply these notices</a:t>
            </a:r>
          </a:p>
          <a:p>
            <a:r>
              <a:rPr lang="en-US" sz="2800" dirty="0"/>
              <a:t>Notice of Consolidated Precincts</a:t>
            </a:r>
          </a:p>
          <a:p>
            <a:pPr lvl="1"/>
            <a:r>
              <a:rPr lang="en-US" sz="2400" dirty="0"/>
              <a:t>Must be posted on county’s website, not party website</a:t>
            </a:r>
          </a:p>
          <a:p>
            <a:endParaRPr lang="en-US" sz="2800" dirty="0"/>
          </a:p>
          <a:p>
            <a:pPr lvl="1"/>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30</a:t>
            </a:fld>
            <a:endParaRPr lang="en-US" dirty="0"/>
          </a:p>
        </p:txBody>
      </p:sp>
    </p:spTree>
    <p:extLst>
      <p:ext uri="{BB962C8B-B14F-4D97-AF65-F5344CB8AC3E}">
        <p14:creationId xmlns:p14="http://schemas.microsoft.com/office/powerpoint/2010/main" val="1556728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a:t>The Canvass Process</a:t>
            </a:r>
          </a:p>
        </p:txBody>
      </p:sp>
      <p:sp>
        <p:nvSpPr>
          <p:cNvPr id="3" name="Content Placeholder 2"/>
          <p:cNvSpPr>
            <a:spLocks noGrp="1"/>
          </p:cNvSpPr>
          <p:nvPr>
            <p:ph idx="1"/>
          </p:nvPr>
        </p:nvSpPr>
        <p:spPr>
          <a:xfrm>
            <a:off x="457200" y="1828800"/>
            <a:ext cx="8229600" cy="4523838"/>
          </a:xfrm>
        </p:spPr>
        <p:txBody>
          <a:bodyPr>
            <a:normAutofit fontScale="85000" lnSpcReduction="10000"/>
          </a:bodyPr>
          <a:lstStyle/>
          <a:p>
            <a:r>
              <a:rPr lang="en-US" dirty="0"/>
              <a:t>Local canvass is conducted by county chair (or county chair’s designee) and at least one member of the county exec committee, if available</a:t>
            </a:r>
          </a:p>
          <a:p>
            <a:pPr lvl="1"/>
            <a:r>
              <a:rPr lang="en-US" dirty="0"/>
              <a:t>CEO will submit canvass report to SOS</a:t>
            </a:r>
          </a:p>
          <a:p>
            <a:pPr lvl="1"/>
            <a:r>
              <a:rPr lang="en-US" dirty="0"/>
              <a:t>County chair will certify the canvass report electronically</a:t>
            </a:r>
          </a:p>
          <a:p>
            <a:pPr lvl="1"/>
            <a:r>
              <a:rPr lang="en-US" dirty="0"/>
              <a:t>County chair will certify nominees for county/precinct offices electronically via SOS website</a:t>
            </a:r>
          </a:p>
          <a:p>
            <a:r>
              <a:rPr lang="en-US" dirty="0"/>
              <a:t>State canvass is conducted by state chair</a:t>
            </a:r>
          </a:p>
          <a:p>
            <a:pPr lvl="1"/>
            <a:r>
              <a:rPr lang="en-US" dirty="0"/>
              <a:t>State canvass is based on county canvass reports</a:t>
            </a:r>
          </a:p>
          <a:p>
            <a:pPr lvl="1"/>
            <a:r>
              <a:rPr lang="en-US" dirty="0"/>
              <a:t>State chair will certify nominees for district and statewide offices electronically via SOS website</a:t>
            </a:r>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31</a:t>
            </a:fld>
            <a:endParaRPr lang="en-US" dirty="0"/>
          </a:p>
        </p:txBody>
      </p:sp>
    </p:spTree>
    <p:extLst>
      <p:ext uri="{BB962C8B-B14F-4D97-AF65-F5344CB8AC3E}">
        <p14:creationId xmlns:p14="http://schemas.microsoft.com/office/powerpoint/2010/main" val="2640201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b="1" dirty="0"/>
              <a:t>How replacement nominees are certified (after primary)</a:t>
            </a:r>
          </a:p>
        </p:txBody>
      </p:sp>
      <p:sp>
        <p:nvSpPr>
          <p:cNvPr id="3" name="Content Placeholder 2"/>
          <p:cNvSpPr>
            <a:spLocks noGrp="1"/>
          </p:cNvSpPr>
          <p:nvPr>
            <p:ph idx="1"/>
          </p:nvPr>
        </p:nvSpPr>
        <p:spPr>
          <a:xfrm>
            <a:off x="457200" y="2057400"/>
            <a:ext cx="8229600" cy="3962400"/>
          </a:xfrm>
        </p:spPr>
        <p:txBody>
          <a:bodyPr>
            <a:normAutofit fontScale="92500" lnSpcReduction="20000"/>
          </a:bodyPr>
          <a:lstStyle/>
          <a:p>
            <a:r>
              <a:rPr lang="en-US" dirty="0"/>
              <a:t>If a replacement nominee must be made after the primary, then the </a:t>
            </a:r>
            <a:r>
              <a:rPr lang="en-US" dirty="0" smtClean="0"/>
              <a:t>state/county </a:t>
            </a:r>
            <a:r>
              <a:rPr lang="en-US" dirty="0"/>
              <a:t>chair must submit the updated nomination electronically to SOS </a:t>
            </a:r>
          </a:p>
          <a:p>
            <a:r>
              <a:rPr lang="en-US" dirty="0"/>
              <a:t>The official ballot is built off the list maintained on SOS </a:t>
            </a:r>
            <a:r>
              <a:rPr lang="en-US" dirty="0" smtClean="0"/>
              <a:t>website.</a:t>
            </a:r>
          </a:p>
          <a:p>
            <a:r>
              <a:rPr lang="en-US" dirty="0" smtClean="0"/>
              <a:t>List will also be emailed to each county. </a:t>
            </a:r>
          </a:p>
          <a:p>
            <a:r>
              <a:rPr lang="en-US" dirty="0" smtClean="0"/>
              <a:t>It is NOT official until you receive the email from our office. </a:t>
            </a:r>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32</a:t>
            </a:fld>
            <a:endParaRPr lang="en-US" dirty="0"/>
          </a:p>
        </p:txBody>
      </p:sp>
    </p:spTree>
    <p:extLst>
      <p:ext uri="{BB962C8B-B14F-4D97-AF65-F5344CB8AC3E}">
        <p14:creationId xmlns:p14="http://schemas.microsoft.com/office/powerpoint/2010/main" val="3764109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Reminders…</a:t>
            </a:r>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33</a:t>
            </a:fld>
            <a:endParaRPr lang="en-US" dirty="0"/>
          </a:p>
        </p:txBody>
      </p:sp>
    </p:spTree>
    <p:extLst>
      <p:ext uri="{BB962C8B-B14F-4D97-AF65-F5344CB8AC3E}">
        <p14:creationId xmlns:p14="http://schemas.microsoft.com/office/powerpoint/2010/main" val="24606216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0250"/>
            <a:ext cx="8229600" cy="1143000"/>
          </a:xfrm>
        </p:spPr>
        <p:txBody>
          <a:bodyPr/>
          <a:lstStyle/>
          <a:p>
            <a:r>
              <a:rPr lang="en-US" b="1" dirty="0" smtClean="0"/>
              <a:t>Upcoming </a:t>
            </a:r>
            <a:r>
              <a:rPr lang="en-US" b="1" dirty="0"/>
              <a:t>Advisories</a:t>
            </a:r>
          </a:p>
        </p:txBody>
      </p:sp>
      <p:sp>
        <p:nvSpPr>
          <p:cNvPr id="3" name="Content Placeholder 2"/>
          <p:cNvSpPr>
            <a:spLocks noGrp="1"/>
          </p:cNvSpPr>
          <p:nvPr>
            <p:ph idx="1"/>
          </p:nvPr>
        </p:nvSpPr>
        <p:spPr>
          <a:xfrm>
            <a:off x="457200" y="2057400"/>
            <a:ext cx="8229600" cy="3581400"/>
          </a:xfrm>
        </p:spPr>
        <p:txBody>
          <a:bodyPr>
            <a:normAutofit fontScale="70000" lnSpcReduction="20000"/>
          </a:bodyPr>
          <a:lstStyle/>
          <a:p>
            <a:r>
              <a:rPr lang="en-US" dirty="0" smtClean="0"/>
              <a:t>Confidentiality Updates</a:t>
            </a:r>
          </a:p>
          <a:p>
            <a:r>
              <a:rPr lang="en-US" dirty="0" smtClean="0"/>
              <a:t>Party </a:t>
            </a:r>
            <a:r>
              <a:rPr lang="en-US" dirty="0"/>
              <a:t>Affiliation</a:t>
            </a:r>
          </a:p>
          <a:p>
            <a:r>
              <a:rPr lang="en-US" dirty="0"/>
              <a:t>Limited Ballot </a:t>
            </a:r>
            <a:r>
              <a:rPr lang="en-US" dirty="0" smtClean="0"/>
              <a:t>Instructions</a:t>
            </a:r>
          </a:p>
          <a:p>
            <a:r>
              <a:rPr lang="en-US" dirty="0" smtClean="0"/>
              <a:t>Early Voting by Mail Reminders</a:t>
            </a:r>
          </a:p>
          <a:p>
            <a:r>
              <a:rPr lang="en-US" dirty="0" smtClean="0"/>
              <a:t>Updates to “Ballot and Seal Certificate” form and procedures</a:t>
            </a:r>
            <a:endParaRPr lang="en-US" dirty="0"/>
          </a:p>
          <a:p>
            <a:r>
              <a:rPr lang="en-US" dirty="0"/>
              <a:t>Voter ID</a:t>
            </a:r>
          </a:p>
          <a:p>
            <a:r>
              <a:rPr lang="en-US" dirty="0"/>
              <a:t>Activities in the Vicinity of the Polling Place</a:t>
            </a:r>
          </a:p>
          <a:p>
            <a:r>
              <a:rPr lang="en-US" dirty="0"/>
              <a:t>Canvass and Recount Deadlines</a:t>
            </a:r>
          </a:p>
          <a:p>
            <a:r>
              <a:rPr lang="en-US" dirty="0"/>
              <a:t>Recount </a:t>
            </a:r>
            <a:r>
              <a:rPr lang="en-US" dirty="0" smtClean="0"/>
              <a:t>Deadlines</a:t>
            </a:r>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34</a:t>
            </a:fld>
            <a:endParaRPr lang="en-US" dirty="0"/>
          </a:p>
        </p:txBody>
      </p:sp>
    </p:spTree>
    <p:extLst>
      <p:ext uri="{BB962C8B-B14F-4D97-AF65-F5344CB8AC3E}">
        <p14:creationId xmlns:p14="http://schemas.microsoft.com/office/powerpoint/2010/main" val="26890096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Final Thoughts </a:t>
            </a:r>
          </a:p>
        </p:txBody>
      </p:sp>
      <p:sp>
        <p:nvSpPr>
          <p:cNvPr id="3" name="Content Placeholder 2"/>
          <p:cNvSpPr>
            <a:spLocks noGrp="1"/>
          </p:cNvSpPr>
          <p:nvPr>
            <p:ph idx="1"/>
          </p:nvPr>
        </p:nvSpPr>
        <p:spPr/>
        <p:txBody>
          <a:bodyPr/>
          <a:lstStyle/>
          <a:p>
            <a:r>
              <a:rPr lang="en-US" dirty="0"/>
              <a:t>New Voting Equipment Challenges</a:t>
            </a:r>
          </a:p>
          <a:p>
            <a:r>
              <a:rPr lang="en-US" dirty="0" smtClean="0"/>
              <a:t>Poll </a:t>
            </a:r>
            <a:r>
              <a:rPr lang="en-US" dirty="0"/>
              <a:t>watchers</a:t>
            </a:r>
          </a:p>
          <a:p>
            <a:r>
              <a:rPr lang="en-US" dirty="0"/>
              <a:t>Electioneering</a:t>
            </a:r>
          </a:p>
          <a:p>
            <a:r>
              <a:rPr lang="en-US" dirty="0" smtClean="0"/>
              <a:t>Training Opportunities</a:t>
            </a:r>
            <a:endParaRPr lang="en-US" dirty="0"/>
          </a:p>
          <a:p>
            <a:endParaRPr lang="en-US" dirty="0"/>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35</a:t>
            </a:fld>
            <a:endParaRPr lang="en-US" dirty="0"/>
          </a:p>
        </p:txBody>
      </p:sp>
    </p:spTree>
    <p:extLst>
      <p:ext uri="{BB962C8B-B14F-4D97-AF65-F5344CB8AC3E}">
        <p14:creationId xmlns:p14="http://schemas.microsoft.com/office/powerpoint/2010/main" val="2082772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Opportunities</a:t>
            </a:r>
            <a:endParaRPr lang="en-US" b="1" dirty="0"/>
          </a:p>
        </p:txBody>
      </p:sp>
      <p:sp>
        <p:nvSpPr>
          <p:cNvPr id="3" name="Content Placeholder 2"/>
          <p:cNvSpPr>
            <a:spLocks noGrp="1"/>
          </p:cNvSpPr>
          <p:nvPr>
            <p:ph idx="1"/>
          </p:nvPr>
        </p:nvSpPr>
        <p:spPr>
          <a:xfrm>
            <a:off x="457200" y="2057400"/>
            <a:ext cx="8229600" cy="4343400"/>
          </a:xfrm>
        </p:spPr>
        <p:txBody>
          <a:bodyPr>
            <a:normAutofit fontScale="77500" lnSpcReduction="20000"/>
          </a:bodyPr>
          <a:lstStyle/>
          <a:p>
            <a:r>
              <a:rPr lang="en-US" dirty="0" smtClean="0"/>
              <a:t>Polling Locations in TEAM:</a:t>
            </a:r>
          </a:p>
          <a:p>
            <a:pPr marL="0" indent="0">
              <a:buNone/>
            </a:pPr>
            <a:r>
              <a:rPr lang="en-US" dirty="0"/>
              <a:t>	</a:t>
            </a:r>
            <a:r>
              <a:rPr lang="en-US" dirty="0" smtClean="0"/>
              <a:t>Monday, January 13 at 2:00 pm</a:t>
            </a:r>
          </a:p>
          <a:p>
            <a:pPr marL="0" indent="0">
              <a:buNone/>
            </a:pPr>
            <a:r>
              <a:rPr lang="en-US" dirty="0"/>
              <a:t>	</a:t>
            </a:r>
            <a:r>
              <a:rPr lang="en-US" dirty="0" smtClean="0"/>
              <a:t>Tuesday</a:t>
            </a:r>
            <a:r>
              <a:rPr lang="en-US" dirty="0"/>
              <a:t>, January </a:t>
            </a:r>
            <a:r>
              <a:rPr lang="en-US" dirty="0" smtClean="0"/>
              <a:t>14 at 9:00 am</a:t>
            </a:r>
          </a:p>
          <a:p>
            <a:r>
              <a:rPr lang="en-US" dirty="0" smtClean="0"/>
              <a:t>County Contact &amp; Precinct/Polling Location Information</a:t>
            </a:r>
          </a:p>
          <a:p>
            <a:pPr marL="0" indent="0">
              <a:buNone/>
            </a:pPr>
            <a:r>
              <a:rPr lang="en-US" dirty="0" smtClean="0"/>
              <a:t>	Wednesday, </a:t>
            </a:r>
            <a:r>
              <a:rPr lang="en-US" dirty="0"/>
              <a:t>January</a:t>
            </a:r>
            <a:r>
              <a:rPr lang="en-US" dirty="0" smtClean="0"/>
              <a:t> 15 </a:t>
            </a:r>
            <a:r>
              <a:rPr lang="en-US" dirty="0"/>
              <a:t>at 2:00 pm</a:t>
            </a:r>
          </a:p>
          <a:p>
            <a:pPr marL="0" indent="0">
              <a:buNone/>
            </a:pPr>
            <a:r>
              <a:rPr lang="en-US" dirty="0"/>
              <a:t>	</a:t>
            </a:r>
            <a:r>
              <a:rPr lang="en-US" dirty="0" smtClean="0"/>
              <a:t>Thursday, </a:t>
            </a:r>
            <a:r>
              <a:rPr lang="en-US" dirty="0"/>
              <a:t>January</a:t>
            </a:r>
            <a:r>
              <a:rPr lang="en-US" dirty="0" smtClean="0"/>
              <a:t> 16 </a:t>
            </a:r>
            <a:r>
              <a:rPr lang="en-US" dirty="0"/>
              <a:t>at 9:00 </a:t>
            </a:r>
            <a:r>
              <a:rPr lang="en-US" dirty="0" smtClean="0"/>
              <a:t>am</a:t>
            </a:r>
          </a:p>
          <a:p>
            <a:r>
              <a:rPr lang="en-US" dirty="0" smtClean="0"/>
              <a:t>County Data Entry</a:t>
            </a:r>
          </a:p>
          <a:p>
            <a:pPr marL="0" indent="0">
              <a:buNone/>
            </a:pPr>
            <a:r>
              <a:rPr lang="en-US" dirty="0" smtClean="0"/>
              <a:t>	Wednesday</a:t>
            </a:r>
            <a:r>
              <a:rPr lang="en-US" dirty="0"/>
              <a:t>, January</a:t>
            </a:r>
            <a:r>
              <a:rPr lang="en-US" dirty="0" smtClean="0"/>
              <a:t> 29 </a:t>
            </a:r>
            <a:r>
              <a:rPr lang="en-US" dirty="0"/>
              <a:t>at 2:00 pm</a:t>
            </a:r>
          </a:p>
          <a:p>
            <a:pPr marL="0" indent="0">
              <a:buNone/>
            </a:pPr>
            <a:r>
              <a:rPr lang="en-US" dirty="0"/>
              <a:t>	Thursday, January</a:t>
            </a:r>
            <a:r>
              <a:rPr lang="en-US" dirty="0" smtClean="0"/>
              <a:t> 30 </a:t>
            </a:r>
            <a:r>
              <a:rPr lang="en-US" dirty="0"/>
              <a:t>at 9:00 </a:t>
            </a:r>
            <a:r>
              <a:rPr lang="en-US" dirty="0" smtClean="0"/>
              <a:t>am</a:t>
            </a:r>
          </a:p>
          <a:p>
            <a:r>
              <a:rPr lang="en-US" dirty="0" smtClean="0"/>
              <a:t>Talk Time with the Legal Team</a:t>
            </a:r>
          </a:p>
          <a:p>
            <a:pPr marL="0" lvl="1" indent="0">
              <a:buNone/>
            </a:pPr>
            <a:r>
              <a:rPr lang="en-US" dirty="0" smtClean="0"/>
              <a:t>	</a:t>
            </a:r>
            <a:r>
              <a:rPr lang="en-US" sz="3200" dirty="0"/>
              <a:t>Tuesday,  January 28, 2020 at 9:00 am</a:t>
            </a:r>
          </a:p>
          <a:p>
            <a:pPr lvl="1"/>
            <a:endParaRPr lang="en-US" dirty="0"/>
          </a:p>
          <a:p>
            <a:endParaRPr lang="en-US" dirty="0"/>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36</a:t>
            </a:fld>
            <a:endParaRPr lang="en-US" dirty="0"/>
          </a:p>
        </p:txBody>
      </p:sp>
    </p:spTree>
    <p:extLst>
      <p:ext uri="{BB962C8B-B14F-4D97-AF65-F5344CB8AC3E}">
        <p14:creationId xmlns:p14="http://schemas.microsoft.com/office/powerpoint/2010/main" val="2405504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a:xfrm>
            <a:off x="457200" y="2514600"/>
            <a:ext cx="8229600" cy="2971800"/>
          </a:xfrm>
        </p:spPr>
        <p:txBody>
          <a:bodyPr>
            <a:normAutofit fontScale="92500" lnSpcReduction="20000"/>
          </a:bodyPr>
          <a:lstStyle/>
          <a:p>
            <a:pPr marL="0" indent="0" algn="ctr">
              <a:buNone/>
            </a:pPr>
            <a:endParaRPr lang="en-US" dirty="0"/>
          </a:p>
          <a:p>
            <a:pPr marL="0" indent="0" algn="ctr">
              <a:buNone/>
            </a:pPr>
            <a:r>
              <a:rPr lang="en-US" sz="4400" dirty="0"/>
              <a:t>Questions?</a:t>
            </a:r>
          </a:p>
          <a:p>
            <a:pPr marL="0" indent="0" algn="ctr">
              <a:buNone/>
            </a:pPr>
            <a:endParaRPr lang="en-US" sz="4400" dirty="0"/>
          </a:p>
          <a:p>
            <a:pPr marL="0" indent="0" algn="ctr">
              <a:buNone/>
            </a:pPr>
            <a:endParaRPr lang="en-US" sz="4400" dirty="0"/>
          </a:p>
          <a:p>
            <a:pPr marL="0" indent="0" algn="ctr">
              <a:buNone/>
            </a:pPr>
            <a:r>
              <a:rPr lang="en-US" sz="4400" dirty="0">
                <a:hlinkClick r:id="rId2"/>
              </a:rPr>
              <a:t>elections@sos.texas.gov</a:t>
            </a:r>
            <a:r>
              <a:rPr lang="en-US" sz="4400" dirty="0"/>
              <a:t> </a:t>
            </a:r>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37</a:t>
            </a:fld>
            <a:endParaRPr lang="en-US" dirty="0"/>
          </a:p>
        </p:txBody>
      </p:sp>
    </p:spTree>
    <p:extLst>
      <p:ext uri="{BB962C8B-B14F-4D97-AF65-F5344CB8AC3E}">
        <p14:creationId xmlns:p14="http://schemas.microsoft.com/office/powerpoint/2010/main" val="244577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8C61-4F88-0546-A8D8-43D349E5B353}"/>
              </a:ext>
            </a:extLst>
          </p:cNvPr>
          <p:cNvSpPr>
            <a:spLocks noGrp="1"/>
          </p:cNvSpPr>
          <p:nvPr>
            <p:ph type="title"/>
          </p:nvPr>
        </p:nvSpPr>
        <p:spPr/>
        <p:txBody>
          <a:bodyPr/>
          <a:lstStyle/>
          <a:p>
            <a:r>
              <a:rPr lang="en-US" dirty="0"/>
              <a:t>Litigation Update</a:t>
            </a:r>
          </a:p>
        </p:txBody>
      </p:sp>
      <p:sp>
        <p:nvSpPr>
          <p:cNvPr id="3" name="Text Placeholder 2">
            <a:extLst>
              <a:ext uri="{FF2B5EF4-FFF2-40B4-BE49-F238E27FC236}">
                <a16:creationId xmlns:a16="http://schemas.microsoft.com/office/drawing/2014/main" id="{3C50746E-A561-7745-9802-DEEC797776CF}"/>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A3D925C0-F9CA-8E45-AFFF-B16350BAB54B}"/>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138B8655-DE3C-45F9-9A95-6FD28921D830}"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4E8C84BC-6227-8241-885A-D318DC6CE004}"/>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a:extLst>
              <a:ext uri="{FF2B5EF4-FFF2-40B4-BE49-F238E27FC236}">
                <a16:creationId xmlns:a16="http://schemas.microsoft.com/office/drawing/2014/main" id="{B81820E6-0837-0541-B9EC-47C004610DD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484053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r>
              <a:rPr lang="en-US" dirty="0"/>
              <a:t>Candidacy challenges</a:t>
            </a:r>
          </a:p>
          <a:p>
            <a:r>
              <a:rPr lang="en-US" dirty="0"/>
              <a:t>1888 challenges</a:t>
            </a:r>
          </a:p>
          <a:p>
            <a:r>
              <a:rPr lang="en-US" dirty="0"/>
              <a:t>2504 challenges</a:t>
            </a:r>
          </a:p>
          <a:p>
            <a:r>
              <a:rPr lang="en-US" dirty="0"/>
              <a:t>Ballot order challenge</a:t>
            </a:r>
          </a:p>
          <a:p>
            <a:r>
              <a:rPr lang="en-US" dirty="0"/>
              <a:t>Wet signature challenge </a:t>
            </a:r>
          </a:p>
          <a:p>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138B8655-DE3C-45F9-9A95-6FD28921D830}"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 Elections Division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2D4697-2CFD-4B51-A66C-0AB196D7CC78}"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314355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E1309-36B3-894C-87D7-38B6ACA03C5E}"/>
              </a:ext>
            </a:extLst>
          </p:cNvPr>
          <p:cNvSpPr>
            <a:spLocks noGrp="1"/>
          </p:cNvSpPr>
          <p:nvPr>
            <p:ph type="title"/>
          </p:nvPr>
        </p:nvSpPr>
        <p:spPr/>
        <p:txBody>
          <a:bodyPr>
            <a:normAutofit/>
          </a:bodyPr>
          <a:lstStyle/>
          <a:p>
            <a:r>
              <a:rPr lang="en-US" b="1" dirty="0"/>
              <a:t>Ballot Access for Minor Parties</a:t>
            </a:r>
          </a:p>
        </p:txBody>
      </p:sp>
      <p:sp>
        <p:nvSpPr>
          <p:cNvPr id="3" name="Content Placeholder 2">
            <a:extLst>
              <a:ext uri="{FF2B5EF4-FFF2-40B4-BE49-F238E27FC236}">
                <a16:creationId xmlns:a16="http://schemas.microsoft.com/office/drawing/2014/main" id="{963B88F3-E72E-6847-84DC-1FA5E8227EFC}"/>
              </a:ext>
            </a:extLst>
          </p:cNvPr>
          <p:cNvSpPr>
            <a:spLocks noGrp="1"/>
          </p:cNvSpPr>
          <p:nvPr>
            <p:ph idx="1"/>
          </p:nvPr>
        </p:nvSpPr>
        <p:spPr>
          <a:xfrm>
            <a:off x="457200" y="2057400"/>
            <a:ext cx="8229600" cy="3733800"/>
          </a:xfrm>
        </p:spPr>
        <p:txBody>
          <a:bodyPr>
            <a:normAutofit fontScale="92500" lnSpcReduction="20000"/>
          </a:bodyPr>
          <a:lstStyle/>
          <a:p>
            <a:r>
              <a:rPr lang="en-US" b="1" dirty="0"/>
              <a:t>HB 2504 </a:t>
            </a:r>
            <a:r>
              <a:rPr lang="en-US" dirty="0"/>
              <a:t>(Springer)</a:t>
            </a:r>
          </a:p>
          <a:p>
            <a:pPr lvl="1"/>
            <a:r>
              <a:rPr lang="en-US" dirty="0"/>
              <a:t>Lowers the threshold for maintaining ballot access to 2% in any statewide contest.</a:t>
            </a:r>
          </a:p>
          <a:p>
            <a:pPr lvl="1"/>
            <a:r>
              <a:rPr lang="en-US" dirty="0"/>
              <a:t>Requires minor party candidates to pay filing fee or submit a petition in lieu of a filing fee to have name listed on ballot.</a:t>
            </a:r>
          </a:p>
          <a:p>
            <a:pPr lvl="1"/>
            <a:r>
              <a:rPr lang="en-US" b="1" dirty="0"/>
              <a:t>NOTE</a:t>
            </a:r>
            <a:r>
              <a:rPr lang="en-US" dirty="0"/>
              <a:t>:  The Libertarian Party and the Green Party will both be on the 2020 general election ballot.  </a:t>
            </a:r>
          </a:p>
          <a:p>
            <a:r>
              <a:rPr lang="en-US" dirty="0"/>
              <a:t>Effective:  September 1, 2019</a:t>
            </a:r>
          </a:p>
        </p:txBody>
      </p:sp>
      <p:sp>
        <p:nvSpPr>
          <p:cNvPr id="4" name="Date Placeholder 3">
            <a:extLst>
              <a:ext uri="{FF2B5EF4-FFF2-40B4-BE49-F238E27FC236}">
                <a16:creationId xmlns:a16="http://schemas.microsoft.com/office/drawing/2014/main" id="{D88D96DF-1E02-0348-955F-90ABC31C8D44}"/>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7386C0B0-489A-BE4E-BC22-1B9C703DF9DC}"/>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a:t>
            </a:r>
            <a:endParaRPr kumimoji="0" lang="en-US" sz="1200" b="1" i="0" u="none" strike="noStrike" kern="1200" cap="none" spc="0" normalizeH="0" baseline="0" noProof="0" dirty="0">
              <a:ln>
                <a:noFill/>
              </a:ln>
              <a:solidFill>
                <a:srgbClr val="26429A"/>
              </a:solidFill>
              <a:effectLst/>
              <a:uLnTx/>
              <a:uFillTx/>
              <a:latin typeface="Calibri" pitchFamily="34" charset="0"/>
              <a:ea typeface="+mn-ea"/>
              <a:cs typeface="Arial" charset="0"/>
            </a:endParaRPr>
          </a:p>
        </p:txBody>
      </p:sp>
      <p:sp>
        <p:nvSpPr>
          <p:cNvPr id="6" name="Slide Number Placeholder 5">
            <a:extLst>
              <a:ext uri="{FF2B5EF4-FFF2-40B4-BE49-F238E27FC236}">
                <a16:creationId xmlns:a16="http://schemas.microsoft.com/office/drawing/2014/main" id="{7A9A67D9-AAC8-E948-BED7-2394896C7E99}"/>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3144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Parties Nominating by Convention</a:t>
            </a:r>
          </a:p>
        </p:txBody>
      </p:sp>
      <p:sp>
        <p:nvSpPr>
          <p:cNvPr id="3" name="Content Placeholder 2"/>
          <p:cNvSpPr>
            <a:spLocks noGrp="1"/>
          </p:cNvSpPr>
          <p:nvPr>
            <p:ph idx="1"/>
          </p:nvPr>
        </p:nvSpPr>
        <p:spPr/>
        <p:txBody>
          <a:bodyPr>
            <a:normAutofit lnSpcReduction="10000"/>
          </a:bodyPr>
          <a:lstStyle/>
          <a:p>
            <a:r>
              <a:rPr lang="en-US" dirty="0"/>
              <a:t>Both the Libertarian and Green had candidates file for the convention process.</a:t>
            </a:r>
          </a:p>
          <a:p>
            <a:r>
              <a:rPr lang="en-US" dirty="0"/>
              <a:t>Additionally, we had two new parties file the paperwork to register as a political party.   We don’t know until this summer if they complete the process required to obtain ballot access. </a:t>
            </a:r>
          </a:p>
          <a:p>
            <a:endParaRPr lang="en-US" dirty="0"/>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7</a:t>
            </a:fld>
            <a:endParaRPr lang="en-US" dirty="0"/>
          </a:p>
        </p:txBody>
      </p:sp>
    </p:spTree>
    <p:extLst>
      <p:ext uri="{BB962C8B-B14F-4D97-AF65-F5344CB8AC3E}">
        <p14:creationId xmlns:p14="http://schemas.microsoft.com/office/powerpoint/2010/main" val="2567459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a:t>
            </a:r>
            <a:r>
              <a:rPr lang="en-US" dirty="0" err="1"/>
              <a:t>PollBook</a:t>
            </a:r>
            <a:r>
              <a:rPr lang="en-US" dirty="0"/>
              <a:t> Certification</a:t>
            </a:r>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34E99740-6221-490E-95DC-3861E0D126A7}" type="datetime1">
              <a:rPr lang="en-US" smtClean="0"/>
              <a:t>1/8/2020</a:t>
            </a:fld>
            <a:endParaRPr lang="en-US" dirty="0"/>
          </a:p>
        </p:txBody>
      </p:sp>
      <p:sp>
        <p:nvSpPr>
          <p:cNvPr id="5" name="Footer Placeholder 4"/>
          <p:cNvSpPr>
            <a:spLocks noGrp="1"/>
          </p:cNvSpPr>
          <p:nvPr>
            <p:ph type="ftr" sz="quarter" idx="11"/>
          </p:nvPr>
        </p:nvSpPr>
        <p:spPr/>
        <p:txBody>
          <a:bodyPr/>
          <a:lstStyle/>
          <a:p>
            <a:r>
              <a:rPr lang="en-US"/>
              <a:t>Texas Secretary of State</a:t>
            </a:r>
            <a:endParaRPr lang="en-US" dirty="0"/>
          </a:p>
        </p:txBody>
      </p:sp>
      <p:sp>
        <p:nvSpPr>
          <p:cNvPr id="6" name="Slide Number Placeholder 5"/>
          <p:cNvSpPr>
            <a:spLocks noGrp="1"/>
          </p:cNvSpPr>
          <p:nvPr>
            <p:ph type="sldNum" sz="quarter" idx="12"/>
          </p:nvPr>
        </p:nvSpPr>
        <p:spPr/>
        <p:txBody>
          <a:bodyPr/>
          <a:lstStyle/>
          <a:p>
            <a:fld id="{3F95814A-D311-427B-8C8C-051ABB3D39E3}" type="slidenum">
              <a:rPr lang="en-US" smtClean="0"/>
              <a:t>8</a:t>
            </a:fld>
            <a:endParaRPr lang="en-US" dirty="0"/>
          </a:p>
        </p:txBody>
      </p:sp>
    </p:spTree>
    <p:extLst>
      <p:ext uri="{BB962C8B-B14F-4D97-AF65-F5344CB8AC3E}">
        <p14:creationId xmlns:p14="http://schemas.microsoft.com/office/powerpoint/2010/main" val="129074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E0CA7-94F4-0F4F-AA65-E93E19227834}"/>
              </a:ext>
            </a:extLst>
          </p:cNvPr>
          <p:cNvSpPr>
            <a:spLocks noGrp="1"/>
          </p:cNvSpPr>
          <p:nvPr>
            <p:ph type="title"/>
          </p:nvPr>
        </p:nvSpPr>
        <p:spPr>
          <a:xfrm>
            <a:off x="457200" y="762000"/>
            <a:ext cx="8229600" cy="1143000"/>
          </a:xfrm>
        </p:spPr>
        <p:txBody>
          <a:bodyPr/>
          <a:lstStyle/>
          <a:p>
            <a:r>
              <a:rPr lang="en-US" b="1" dirty="0"/>
              <a:t>E-pollbook Certification</a:t>
            </a:r>
          </a:p>
        </p:txBody>
      </p:sp>
      <p:sp>
        <p:nvSpPr>
          <p:cNvPr id="3" name="Content Placeholder 2">
            <a:extLst>
              <a:ext uri="{FF2B5EF4-FFF2-40B4-BE49-F238E27FC236}">
                <a16:creationId xmlns:a16="http://schemas.microsoft.com/office/drawing/2014/main" id="{8ACC5E23-A612-9D47-AB36-CA869C14A7F3}"/>
              </a:ext>
            </a:extLst>
          </p:cNvPr>
          <p:cNvSpPr>
            <a:spLocks noGrp="1"/>
          </p:cNvSpPr>
          <p:nvPr>
            <p:ph idx="1"/>
          </p:nvPr>
        </p:nvSpPr>
        <p:spPr>
          <a:xfrm>
            <a:off x="457200" y="2057400"/>
            <a:ext cx="8229600" cy="4114800"/>
          </a:xfrm>
        </p:spPr>
        <p:txBody>
          <a:bodyPr>
            <a:normAutofit/>
          </a:bodyPr>
          <a:lstStyle/>
          <a:p>
            <a:r>
              <a:rPr lang="en-US" b="1" dirty="0"/>
              <a:t>H.B. 4130 </a:t>
            </a:r>
            <a:r>
              <a:rPr lang="en-US" dirty="0"/>
              <a:t>(Swanson)</a:t>
            </a:r>
          </a:p>
          <a:p>
            <a:pPr lvl="1"/>
            <a:r>
              <a:rPr lang="en-US" dirty="0"/>
              <a:t>SOS is required to develop e-pollbook standards and create an e-pollbook certification program. </a:t>
            </a:r>
          </a:p>
          <a:p>
            <a:pPr lvl="1"/>
            <a:r>
              <a:rPr lang="en-US" dirty="0"/>
              <a:t>Devices must be certified annually!</a:t>
            </a:r>
          </a:p>
          <a:p>
            <a:pPr lvl="1"/>
            <a:r>
              <a:rPr lang="en-US" dirty="0"/>
              <a:t>Using a device that is not certified will lead to a noncompliance fee. </a:t>
            </a:r>
          </a:p>
          <a:p>
            <a:r>
              <a:rPr lang="en-US" dirty="0"/>
              <a:t>Effective:  September 1, 2019</a:t>
            </a:r>
          </a:p>
          <a:p>
            <a:pPr lvl="1"/>
            <a:endParaRPr lang="en-US" dirty="0"/>
          </a:p>
        </p:txBody>
      </p:sp>
      <p:sp>
        <p:nvSpPr>
          <p:cNvPr id="4" name="Date Placeholder 3">
            <a:extLst>
              <a:ext uri="{FF2B5EF4-FFF2-40B4-BE49-F238E27FC236}">
                <a16:creationId xmlns:a16="http://schemas.microsoft.com/office/drawing/2014/main" id="{C5223661-FBC8-0E48-B2C7-BDFF44ACC9EE}"/>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E99740-6221-490E-95DC-3861E0D126A7}" type="datetime1">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1/8/2020</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
        <p:nvSpPr>
          <p:cNvPr id="5" name="Footer Placeholder 4">
            <a:extLst>
              <a:ext uri="{FF2B5EF4-FFF2-40B4-BE49-F238E27FC236}">
                <a16:creationId xmlns:a16="http://schemas.microsoft.com/office/drawing/2014/main" id="{EECA554A-5B10-D541-86BA-2292AFCE60D7}"/>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rPr>
              <a:t>Texas Secretary of State</a:t>
            </a:r>
            <a:endParaRPr kumimoji="0" lang="en-US" sz="1200" b="1" i="0" u="none" strike="noStrike" kern="1200" cap="none" spc="0" normalizeH="0" baseline="0" noProof="0" dirty="0">
              <a:ln>
                <a:noFill/>
              </a:ln>
              <a:solidFill>
                <a:srgbClr val="26429A"/>
              </a:solidFill>
              <a:effectLst/>
              <a:uLnTx/>
              <a:uFillTx/>
              <a:latin typeface="Calibri" pitchFamily="34" charset="0"/>
              <a:ea typeface="+mn-ea"/>
              <a:cs typeface="Arial" charset="0"/>
            </a:endParaRPr>
          </a:p>
        </p:txBody>
      </p:sp>
      <p:sp>
        <p:nvSpPr>
          <p:cNvPr id="6" name="Slide Number Placeholder 5">
            <a:extLst>
              <a:ext uri="{FF2B5EF4-FFF2-40B4-BE49-F238E27FC236}">
                <a16:creationId xmlns:a16="http://schemas.microsoft.com/office/drawing/2014/main" id="{47A1070F-BB06-664A-B380-56C525716DF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95814A-D311-427B-8C8C-051ABB3D39E3}" type="slidenum">
              <a:rPr kumimoji="0" lang="en-US" sz="1200" b="1" i="0" u="none" strike="noStrike" kern="1200" cap="none" spc="0" normalizeH="0" baseline="0" noProof="0" smtClean="0">
                <a:ln>
                  <a:noFill/>
                </a:ln>
                <a:solidFill>
                  <a:srgbClr val="26429A"/>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1" i="0" u="none" strike="noStrike" kern="1200" cap="none" spc="0" normalizeH="0" baseline="0" noProof="0">
              <a:ln>
                <a:noFill/>
              </a:ln>
              <a:solidFill>
                <a:srgbClr val="26429A"/>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944415721"/>
      </p:ext>
    </p:extLst>
  </p:cSld>
  <p:clrMapOvr>
    <a:masterClrMapping/>
  </p:clrMapOvr>
</p:sld>
</file>

<file path=ppt/theme/theme1.xml><?xml version="1.0" encoding="utf-8"?>
<a:theme xmlns:a="http://schemas.openxmlformats.org/drawingml/2006/main" name="SOS PPS Teme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OS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C98D28AF7B3B64E9930C8C9B7EAD532" ma:contentTypeVersion="2" ma:contentTypeDescription="Create a new document." ma:contentTypeScope="" ma:versionID="8e09a0d06adc30d9ea9ccbeea1b23fb9">
  <xsd:schema xmlns:xsd="http://www.w3.org/2001/XMLSchema" xmlns:xs="http://www.w3.org/2001/XMLSchema" xmlns:p="http://schemas.microsoft.com/office/2006/metadata/properties" xmlns:ns3="62aeecb7-8b9c-4696-8de2-a3319a65c3b1" targetNamespace="http://schemas.microsoft.com/office/2006/metadata/properties" ma:root="true" ma:fieldsID="f83d5da7f23ed58f3586de5c61013a75" ns3:_="">
    <xsd:import namespace="62aeecb7-8b9c-4696-8de2-a3319a65c3b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aeecb7-8b9c-4696-8de2-a3319a65c3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475D43-34C9-472E-BC66-2207B305C4DA}">
  <ds:schemaRefs>
    <ds:schemaRef ds:uri="http://schemas.microsoft.com/sharepoint/v3/contenttype/forms"/>
  </ds:schemaRefs>
</ds:datastoreItem>
</file>

<file path=customXml/itemProps2.xml><?xml version="1.0" encoding="utf-8"?>
<ds:datastoreItem xmlns:ds="http://schemas.openxmlformats.org/officeDocument/2006/customXml" ds:itemID="{1061BD56-5DD9-4D57-9E15-6DDD53DA54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aeecb7-8b9c-4696-8de2-a3319a65c3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1C4D51-B0A8-4D3D-9BA2-220C7770AB0E}">
  <ds:schemaRefs>
    <ds:schemaRef ds:uri="62aeecb7-8b9c-4696-8de2-a3319a65c3b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SOS PPS Temeplate</Template>
  <TotalTime>18188</TotalTime>
  <Words>1802</Words>
  <Application>Microsoft Office PowerPoint</Application>
  <PresentationFormat>On-screen Show (4:3)</PresentationFormat>
  <Paragraphs>338</Paragraphs>
  <Slides>37</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37</vt:i4>
      </vt:variant>
    </vt:vector>
  </HeadingPairs>
  <TitlesOfParts>
    <vt:vector size="41" baseType="lpstr">
      <vt:lpstr>Arial</vt:lpstr>
      <vt:lpstr>Calibri</vt:lpstr>
      <vt:lpstr>SOS PPS Temeplate</vt:lpstr>
      <vt:lpstr>SOS1</vt:lpstr>
      <vt:lpstr>Preparing for the Primary</vt:lpstr>
      <vt:lpstr>Outline</vt:lpstr>
      <vt:lpstr>Texas By the Numbers</vt:lpstr>
      <vt:lpstr>Litigation Update</vt:lpstr>
      <vt:lpstr>PowerPoint Presentation</vt:lpstr>
      <vt:lpstr>Ballot Access for Minor Parties</vt:lpstr>
      <vt:lpstr>Parties Nominating by Convention</vt:lpstr>
      <vt:lpstr>E-PollBook Certification</vt:lpstr>
      <vt:lpstr>E-pollbook Certification</vt:lpstr>
      <vt:lpstr>E-Pollbook Certification</vt:lpstr>
      <vt:lpstr>E-Pollbook Certification</vt:lpstr>
      <vt:lpstr>E-Pollbook Certification</vt:lpstr>
      <vt:lpstr>Election security</vt:lpstr>
      <vt:lpstr>Election Security</vt:lpstr>
      <vt:lpstr>Election Security</vt:lpstr>
      <vt:lpstr>Election Security </vt:lpstr>
      <vt:lpstr>Election Security </vt:lpstr>
      <vt:lpstr>Web Posting Requirements</vt:lpstr>
      <vt:lpstr>Early Voting Rosters</vt:lpstr>
      <vt:lpstr>SB 902 - Requirements</vt:lpstr>
      <vt:lpstr>HB 1850 - Requirements</vt:lpstr>
      <vt:lpstr>HB 1850 - Requirements</vt:lpstr>
      <vt:lpstr>HB 1850 - Requirements</vt:lpstr>
      <vt:lpstr>What information has to be posted?</vt:lpstr>
      <vt:lpstr>HB 933 - Requirements</vt:lpstr>
      <vt:lpstr>Primary Responsibilities</vt:lpstr>
      <vt:lpstr>Important Dates</vt:lpstr>
      <vt:lpstr>Important Dates</vt:lpstr>
      <vt:lpstr>HB 2640 - Requirements</vt:lpstr>
      <vt:lpstr>HB 2640 –Requirements</vt:lpstr>
      <vt:lpstr>The Canvass Process</vt:lpstr>
      <vt:lpstr>How replacement nominees are certified (after primary)</vt:lpstr>
      <vt:lpstr>Reminders…</vt:lpstr>
      <vt:lpstr>Upcoming Advisories</vt:lpstr>
      <vt:lpstr>Final Thoughts </vt:lpstr>
      <vt:lpstr>Training Opportunities</vt:lpstr>
      <vt:lpstr>PowerPoint Presentation</vt:lpstr>
    </vt:vector>
  </TitlesOfParts>
  <Company>Office of the Texas Secretary of State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Title Here</dc:title>
  <dc:creator>Pepe De La Garza</dc:creator>
  <cp:lastModifiedBy>Christina Adkins</cp:lastModifiedBy>
  <cp:revision>180</cp:revision>
  <cp:lastPrinted>2019-07-17T16:49:33Z</cp:lastPrinted>
  <dcterms:created xsi:type="dcterms:W3CDTF">2012-11-27T18:12:18Z</dcterms:created>
  <dcterms:modified xsi:type="dcterms:W3CDTF">2020-01-08T15:38:34Z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0x0101006C98D28AF7B3B64E9930C8C9B7EAD532</vt:lpwstr>
  </property>
</Properties>
</file>